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8" r:id="rId3"/>
    <p:sldId id="260" r:id="rId4"/>
    <p:sldId id="259" r:id="rId5"/>
    <p:sldId id="261" r:id="rId6"/>
    <p:sldId id="270" r:id="rId7"/>
    <p:sldId id="273" r:id="rId8"/>
    <p:sldId id="279" r:id="rId9"/>
    <p:sldId id="274" r:id="rId10"/>
    <p:sldId id="275" r:id="rId11"/>
    <p:sldId id="282" r:id="rId12"/>
    <p:sldId id="277" r:id="rId13"/>
    <p:sldId id="276" r:id="rId14"/>
    <p:sldId id="283" r:id="rId15"/>
    <p:sldId id="281" r:id="rId16"/>
    <p:sldId id="280" r:id="rId17"/>
    <p:sldId id="278" r:id="rId18"/>
    <p:sldId id="262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2C2"/>
    <a:srgbClr val="16D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3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8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5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79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8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9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6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2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9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88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8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8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splay/bbb/blob/master/Docs/QRC0006_UAL16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url?sa=t&amp;rct=j&amp;q=&amp;esrc=s&amp;source=web&amp;cd=&amp;ved=2ahUKEwjq0piZ7OCCAxWsr1YBHYBYDbkQFnoECBAQAQ&amp;url=https%3A%2F%2Fwww.st.com%2Fresource%2Fen%2Fprogramming_manual%2Fpm0214-stm32-cortexm4-mcus-and-mpus-programming-manual-stmicroelectronics.pdf&amp;usg=AOvVaw0Wm2Kvb6UMOUO7rWx3Zup9&amp;opi=89978449" TargetMode="External"/><Relationship Id="rId4" Type="http://schemas.openxmlformats.org/officeDocument/2006/relationships/hyperlink" Target="https://www.google.com/url?sa=t&amp;rct=j&amp;q=&amp;esrc=s&amp;source=web&amp;cd=&amp;ved=2ahUKEwit0IHP6-CCAxUsslYBHflPAgsQFnoECA0QAQ&amp;url=https%3A%2F%2Fwww.st.com%2Fresource%2Fen%2Freference_manual%2Fdm00031020-stm32f405-415-stm32f407-417-stm32f427-437-and-stm32f429-439-advanced-arm-based-32-bit-mcus-stmicroelectronics.pdf&amp;usg=AOvVaw2x8tbTRz8d9PfqXBk3qZ74&amp;opi=89978449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32ADBCB-47D2-8064-0BFC-A96D1B3973D0}"/>
              </a:ext>
            </a:extLst>
          </p:cNvPr>
          <p:cNvGrpSpPr/>
          <p:nvPr/>
        </p:nvGrpSpPr>
        <p:grpSpPr>
          <a:xfrm>
            <a:off x="276224" y="3428588"/>
            <a:ext cx="11639551" cy="3429000"/>
            <a:chOff x="276225" y="173736"/>
            <a:chExt cx="11639551" cy="3429000"/>
          </a:xfrm>
        </p:grpSpPr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154E7D2A-BE65-8EF9-8A1F-6F14088AD563}"/>
                </a:ext>
              </a:extLst>
            </p:cNvPr>
            <p:cNvSpPr/>
            <p:nvPr/>
          </p:nvSpPr>
          <p:spPr>
            <a:xfrm>
              <a:off x="276225" y="263524"/>
              <a:ext cx="11639550" cy="3339212"/>
            </a:xfrm>
            <a:prstGeom prst="round2SameRect">
              <a:avLst>
                <a:gd name="adj1" fmla="val 4932"/>
                <a:gd name="adj2" fmla="val 0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FCD36D3C-1F39-B69B-ADEB-680DEFB877A7}"/>
                </a:ext>
              </a:extLst>
            </p:cNvPr>
            <p:cNvSpPr/>
            <p:nvPr/>
          </p:nvSpPr>
          <p:spPr>
            <a:xfrm>
              <a:off x="276225" y="677862"/>
              <a:ext cx="11639550" cy="292487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84AE46C-139C-A0FA-9FD8-B0268D53C86A}"/>
                </a:ext>
              </a:extLst>
            </p:cNvPr>
            <p:cNvGrpSpPr/>
            <p:nvPr/>
          </p:nvGrpSpPr>
          <p:grpSpPr>
            <a:xfrm>
              <a:off x="1207919" y="173736"/>
              <a:ext cx="10707857" cy="504126"/>
              <a:chOff x="1325674" y="263524"/>
              <a:chExt cx="8800721" cy="414338"/>
            </a:xfrm>
          </p:grpSpPr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E64B2FFE-26E4-E720-B29C-A15F550E81B0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사각형: 둥근 위쪽 모서리 42">
                <a:extLst>
                  <a:ext uri="{FF2B5EF4-FFF2-40B4-BE49-F238E27FC236}">
                    <a16:creationId xmlns:a16="http://schemas.microsoft.com/office/drawing/2014/main" id="{030AB809-1F0F-320A-54D8-048BBB36C5EE}"/>
                  </a:ext>
                </a:extLst>
              </p:cNvPr>
              <p:cNvSpPr/>
              <p:nvPr/>
            </p:nvSpPr>
            <p:spPr>
              <a:xfrm>
                <a:off x="1511412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55CE65-E496-4979-14C1-055F719CD235}"/>
                </a:ext>
              </a:extLst>
            </p:cNvPr>
            <p:cNvSpPr txBox="1"/>
            <p:nvPr/>
          </p:nvSpPr>
          <p:spPr>
            <a:xfrm>
              <a:off x="302455" y="306894"/>
              <a:ext cx="11199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>
                  <a:solidFill>
                    <a:prstClr val="white"/>
                  </a:solidFill>
                </a:rPr>
                <a:t>팀원 소개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CD18CF9-08F1-DB54-811B-C095592ED674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5A0324E-D20D-3C8F-81DF-257150795065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DA68A44-4216-F310-8A7C-47BCFA5F400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53561FA5-A324-30F8-9D14-5F8319E394BA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원호 39">
                <a:extLst>
                  <a:ext uri="{FF2B5EF4-FFF2-40B4-BE49-F238E27FC236}">
                    <a16:creationId xmlns:a16="http://schemas.microsoft.com/office/drawing/2014/main" id="{5E9A6AB2-3D2B-E0EA-E6E7-2847995AE82A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9688CB97-5B46-17F0-F214-64F4B83D6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6A32C7-1C65-6E45-F304-26807E68D304}"/>
              </a:ext>
            </a:extLst>
          </p:cNvPr>
          <p:cNvSpPr txBox="1"/>
          <p:nvPr/>
        </p:nvSpPr>
        <p:spPr>
          <a:xfrm>
            <a:off x="3327271" y="1849936"/>
            <a:ext cx="5537456" cy="1225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000" i="1" kern="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Watchdogs</a:t>
            </a:r>
          </a:p>
          <a:p>
            <a:pPr algn="ctr" latinLnBrk="0">
              <a:lnSpc>
                <a:spcPct val="200000"/>
              </a:lnSpc>
              <a:defRPr/>
            </a:pPr>
            <a:r>
              <a:rPr lang="ko-KR" altLang="en-US" sz="2000" kern="0" dirty="0">
                <a:solidFill>
                  <a:prstClr val="white"/>
                </a:solidFill>
              </a:rPr>
              <a:t>다목적 </a:t>
            </a:r>
            <a:r>
              <a:rPr lang="en-US" altLang="ko-KR" sz="2000" kern="0" dirty="0">
                <a:solidFill>
                  <a:prstClr val="white"/>
                </a:solidFill>
              </a:rPr>
              <a:t>CCTV </a:t>
            </a:r>
            <a:r>
              <a:rPr lang="ko-KR" altLang="en-US" sz="2000" kern="0" dirty="0">
                <a:solidFill>
                  <a:prstClr val="white"/>
                </a:solidFill>
              </a:rPr>
              <a:t>상황제어 시스템</a:t>
            </a:r>
            <a:endParaRPr lang="en-US" altLang="ko-KR" sz="2000" kern="0" dirty="0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9E115F6-7741-4DE4-A662-9FAAD5DA7A08}"/>
              </a:ext>
            </a:extLst>
          </p:cNvPr>
          <p:cNvSpPr/>
          <p:nvPr/>
        </p:nvSpPr>
        <p:spPr>
          <a:xfrm>
            <a:off x="1422398" y="4429921"/>
            <a:ext cx="912706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장석환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해당내용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김승현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김형은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: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아두이노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기반 신호등 알고리즘 및 통신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서규승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조성우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 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내용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99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도전한 이유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9C0A07-6125-3A0C-1874-43D4E7D3BB7D}"/>
              </a:ext>
            </a:extLst>
          </p:cNvPr>
          <p:cNvSpPr txBox="1"/>
          <p:nvPr/>
        </p:nvSpPr>
        <p:spPr>
          <a:xfrm>
            <a:off x="5776716" y="2742466"/>
            <a:ext cx="613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</a:t>
            </a:r>
            <a:r>
              <a:rPr lang="ko-KR" altLang="en-US" dirty="0"/>
              <a:t>는 기본적으로 들어가는 내용이 많아 용량의 손실이 있다고 판단함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실제로 간단한 코딩내용의 경우 용량 감소를 확인함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실행파일이라면 용량의 최소화를 만들 수 있음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44F4DF-F678-4A45-D257-93DAF2DFE8AB}"/>
              </a:ext>
            </a:extLst>
          </p:cNvPr>
          <p:cNvGrpSpPr/>
          <p:nvPr/>
        </p:nvGrpSpPr>
        <p:grpSpPr>
          <a:xfrm>
            <a:off x="894191" y="2949635"/>
            <a:ext cx="4650770" cy="1464176"/>
            <a:chOff x="783001" y="1567864"/>
            <a:chExt cx="4123573" cy="146417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D08DEB9-9561-C37D-BE59-8EB6108B3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176" b="77187"/>
            <a:stretch/>
          </p:blipFill>
          <p:spPr>
            <a:xfrm>
              <a:off x="783002" y="1567864"/>
              <a:ext cx="4123572" cy="9321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3688D4E-2057-C8DE-7056-E1EA397F1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682" r="28176" b="-19"/>
            <a:stretch/>
          </p:blipFill>
          <p:spPr>
            <a:xfrm>
              <a:off x="783001" y="2527914"/>
              <a:ext cx="4123572" cy="504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7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도전한 이유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454F5F-FA4C-7E1B-7224-F642644517A5}"/>
              </a:ext>
            </a:extLst>
          </p:cNvPr>
          <p:cNvSpPr txBox="1"/>
          <p:nvPr/>
        </p:nvSpPr>
        <p:spPr>
          <a:xfrm>
            <a:off x="893818" y="911300"/>
            <a:ext cx="103634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환경설정</a:t>
            </a:r>
            <a:endParaRPr lang="en-US" altLang="ko-KR" b="1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gdb-multiarch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openocd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gdb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stlink</a:t>
            </a:r>
            <a:r>
              <a:rPr lang="en-US" altLang="ko-KR" dirty="0"/>
              <a:t>-tools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/>
              <a:t>컴파일 방법</a:t>
            </a:r>
            <a:endParaRPr lang="en-US" altLang="ko-KR" b="1" dirty="0"/>
          </a:p>
          <a:p>
            <a:r>
              <a:rPr lang="en-US" altLang="ko-KR" dirty="0"/>
              <a:t>arm-none-</a:t>
            </a:r>
            <a:r>
              <a:rPr lang="en-US" altLang="ko-KR" dirty="0" err="1"/>
              <a:t>eabi</a:t>
            </a:r>
            <a:r>
              <a:rPr lang="en-US" altLang="ko-KR" dirty="0"/>
              <a:t>-as -</a:t>
            </a:r>
            <a:r>
              <a:rPr lang="en-US" altLang="ko-KR" dirty="0" err="1"/>
              <a:t>mcpu</a:t>
            </a:r>
            <a:r>
              <a:rPr lang="en-US" altLang="ko-KR" dirty="0"/>
              <a:t>=cortex-m4 -c file.asm -o </a:t>
            </a:r>
            <a:r>
              <a:rPr lang="en-US" altLang="ko-KR" dirty="0" err="1"/>
              <a:t>file.o</a:t>
            </a:r>
            <a:r>
              <a:rPr lang="en-US" altLang="ko-KR" dirty="0"/>
              <a:t> arm-none-</a:t>
            </a:r>
            <a:r>
              <a:rPr lang="en-US" altLang="ko-KR" dirty="0" err="1"/>
              <a:t>eabi</a:t>
            </a:r>
            <a:r>
              <a:rPr lang="en-US" altLang="ko-KR" dirty="0"/>
              <a:t>-</a:t>
            </a:r>
            <a:r>
              <a:rPr lang="en-US" altLang="ko-KR" dirty="0" err="1"/>
              <a:t>ld</a:t>
            </a:r>
            <a:r>
              <a:rPr lang="en-US" altLang="ko-KR" dirty="0"/>
              <a:t> </a:t>
            </a:r>
            <a:r>
              <a:rPr lang="en-US" altLang="ko-KR" dirty="0" err="1"/>
              <a:t>file.o</a:t>
            </a:r>
            <a:r>
              <a:rPr lang="en-US" altLang="ko-KR" dirty="0"/>
              <a:t> -o </a:t>
            </a:r>
            <a:r>
              <a:rPr lang="en-US" altLang="ko-KR" dirty="0" err="1"/>
              <a:t>file.elf</a:t>
            </a:r>
            <a:r>
              <a:rPr lang="en-US" altLang="ko-KR" dirty="0"/>
              <a:t> -</a:t>
            </a:r>
            <a:r>
              <a:rPr lang="en-US" altLang="ko-KR" dirty="0" err="1"/>
              <a:t>Ttext</a:t>
            </a:r>
            <a:r>
              <a:rPr lang="en-US" altLang="ko-KR" dirty="0"/>
              <a:t>=0x08000000</a:t>
            </a:r>
          </a:p>
          <a:p>
            <a:r>
              <a:rPr lang="ko-KR" altLang="en-US" dirty="0"/>
              <a:t>또는 </a:t>
            </a:r>
            <a:endParaRPr lang="en-US" altLang="ko-KR" dirty="0"/>
          </a:p>
          <a:p>
            <a:r>
              <a:rPr lang="en-US" altLang="ko-KR" dirty="0"/>
              <a:t>arm-none-</a:t>
            </a:r>
            <a:r>
              <a:rPr lang="en-US" altLang="ko-KR" dirty="0" err="1"/>
              <a:t>eabi</a:t>
            </a:r>
            <a:r>
              <a:rPr lang="en-US" altLang="ko-KR" dirty="0"/>
              <a:t> -as -</a:t>
            </a:r>
            <a:r>
              <a:rPr lang="en-US" altLang="ko-KR" dirty="0" err="1"/>
              <a:t>mcpu</a:t>
            </a:r>
            <a:r>
              <a:rPr lang="en-US" altLang="ko-KR" dirty="0"/>
              <a:t>=cortex-m4 YourFileName.asm -o </a:t>
            </a:r>
            <a:r>
              <a:rPr lang="en-US" altLang="ko-KR" dirty="0" err="1"/>
              <a:t>YourFileName.o</a:t>
            </a:r>
            <a:r>
              <a:rPr lang="en-US" altLang="ko-KR" dirty="0"/>
              <a:t> &amp;&amp; arm-none-</a:t>
            </a:r>
            <a:r>
              <a:rPr lang="en-US" altLang="ko-KR" dirty="0" err="1"/>
              <a:t>eabi</a:t>
            </a:r>
            <a:r>
              <a:rPr lang="en-US" altLang="ko-KR" dirty="0"/>
              <a:t> -</a:t>
            </a:r>
            <a:r>
              <a:rPr lang="en-US" altLang="ko-KR" dirty="0" err="1"/>
              <a:t>ld</a:t>
            </a:r>
            <a:r>
              <a:rPr lang="en-US" altLang="ko-KR" dirty="0"/>
              <a:t> </a:t>
            </a:r>
            <a:r>
              <a:rPr lang="en-US" altLang="ko-KR" dirty="0" err="1"/>
              <a:t>YourFileName.o</a:t>
            </a:r>
            <a:r>
              <a:rPr lang="en-US" altLang="ko-KR" dirty="0"/>
              <a:t> -o </a:t>
            </a:r>
            <a:r>
              <a:rPr lang="en-US" altLang="ko-KR" dirty="0" err="1"/>
              <a:t>YourFileName.elf</a:t>
            </a:r>
            <a:r>
              <a:rPr lang="en-US" altLang="ko-KR" dirty="0"/>
              <a:t> -</a:t>
            </a:r>
            <a:r>
              <a:rPr lang="en-US" altLang="ko-KR" dirty="0" err="1"/>
              <a:t>Ttext</a:t>
            </a:r>
            <a:r>
              <a:rPr lang="en-US" altLang="ko-KR" dirty="0"/>
              <a:t>=0x8000000 &amp;&amp; </a:t>
            </a:r>
            <a:r>
              <a:rPr lang="en-US" altLang="ko-KR" dirty="0" err="1"/>
              <a:t>openocd</a:t>
            </a:r>
            <a:r>
              <a:rPr lang="en-US" altLang="ko-KR" dirty="0"/>
              <a:t> -f /</a:t>
            </a:r>
            <a:r>
              <a:rPr lang="en-US" altLang="ko-KR" dirty="0" err="1"/>
              <a:t>YourPath</a:t>
            </a:r>
            <a:r>
              <a:rPr lang="en-US" altLang="ko-KR" dirty="0"/>
              <a:t>/</a:t>
            </a:r>
            <a:r>
              <a:rPr lang="en-US" altLang="ko-KR" dirty="0" err="1"/>
              <a:t>stlink.cfg</a:t>
            </a:r>
            <a:r>
              <a:rPr lang="en-US" altLang="ko-KR" dirty="0"/>
              <a:t> -f /</a:t>
            </a:r>
            <a:r>
              <a:rPr lang="en-US" altLang="ko-KR" dirty="0" err="1"/>
              <a:t>YourPath</a:t>
            </a:r>
            <a:r>
              <a:rPr lang="en-US" altLang="ko-KR" dirty="0"/>
              <a:t>/stm32f4x.cfg -c "</a:t>
            </a:r>
            <a:r>
              <a:rPr lang="en-US" altLang="ko-KR" dirty="0" err="1"/>
              <a:t>init</a:t>
            </a:r>
            <a:r>
              <a:rPr lang="en-US" altLang="ko-KR" dirty="0"/>
              <a:t>; program </a:t>
            </a:r>
            <a:r>
              <a:rPr lang="en-US" altLang="ko-KR" dirty="0" err="1"/>
              <a:t>start.elf</a:t>
            </a:r>
            <a:r>
              <a:rPr lang="en-US" altLang="ko-KR" dirty="0"/>
              <a:t>; reset; exit;</a:t>
            </a:r>
          </a:p>
          <a:p>
            <a:endParaRPr lang="en-US" altLang="ko-KR" dirty="0"/>
          </a:p>
          <a:p>
            <a:r>
              <a:rPr lang="ko-KR" altLang="en-US" b="1" dirty="0"/>
              <a:t>작동법</a:t>
            </a:r>
            <a:r>
              <a:rPr lang="en-US" altLang="ko-KR" b="1" dirty="0"/>
              <a:t>(GDB)</a:t>
            </a:r>
          </a:p>
          <a:p>
            <a:r>
              <a:rPr lang="en-US" altLang="ko-KR" dirty="0" err="1"/>
              <a:t>openocd</a:t>
            </a:r>
            <a:r>
              <a:rPr lang="en-US" altLang="ko-KR" dirty="0"/>
              <a:t> -f interface/</a:t>
            </a:r>
            <a:r>
              <a:rPr lang="en-US" altLang="ko-KR" dirty="0" err="1"/>
              <a:t>stlink.cfg</a:t>
            </a:r>
            <a:r>
              <a:rPr lang="en-US" altLang="ko-KR" dirty="0"/>
              <a:t> -f target/stm32f1x.cfg -c "</a:t>
            </a:r>
            <a:r>
              <a:rPr lang="en-US" altLang="ko-KR" dirty="0" err="1"/>
              <a:t>gdb_port</a:t>
            </a:r>
            <a:r>
              <a:rPr lang="en-US" altLang="ko-KR" dirty="0"/>
              <a:t> 3333"</a:t>
            </a:r>
          </a:p>
          <a:p>
            <a:r>
              <a:rPr lang="en-US" altLang="ko-KR" dirty="0" err="1"/>
              <a:t>gdb-multiarch</a:t>
            </a:r>
            <a:r>
              <a:rPr lang="en-US" altLang="ko-KR" dirty="0"/>
              <a:t> @(</a:t>
            </a:r>
            <a:r>
              <a:rPr lang="ko-KR" altLang="en-US" dirty="0"/>
              <a:t>새로운 터미널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Target</a:t>
            </a:r>
            <a:r>
              <a:rPr lang="ko-KR" altLang="en-US" dirty="0"/>
              <a:t> </a:t>
            </a:r>
            <a:r>
              <a:rPr lang="en-US" altLang="ko-KR" dirty="0" err="1"/>
              <a:t>extened</a:t>
            </a:r>
            <a:r>
              <a:rPr lang="en-US" altLang="ko-KR" dirty="0"/>
              <a:t>-remote : 3333</a:t>
            </a:r>
          </a:p>
          <a:p>
            <a:r>
              <a:rPr lang="en-US" altLang="ko-KR" dirty="0"/>
              <a:t>load </a:t>
            </a:r>
            <a:r>
              <a:rPr lang="ko-KR" altLang="en-US" dirty="0"/>
              <a:t>파일위치</a:t>
            </a:r>
            <a:r>
              <a:rPr lang="en-US" altLang="ko-KR" dirty="0"/>
              <a:t>/</a:t>
            </a:r>
            <a:r>
              <a:rPr lang="en-US" altLang="ko-KR" dirty="0" err="1"/>
              <a:t>file.elf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file </a:t>
            </a:r>
            <a:r>
              <a:rPr lang="ko-KR" altLang="en-US" dirty="0"/>
              <a:t>파일위치</a:t>
            </a:r>
            <a:r>
              <a:rPr lang="en-US" altLang="ko-KR" dirty="0"/>
              <a:t>/</a:t>
            </a:r>
            <a:r>
              <a:rPr lang="en-US" altLang="ko-KR" dirty="0" err="1"/>
              <a:t>file.elf</a:t>
            </a:r>
            <a:endParaRPr lang="en-US" altLang="ko-KR" dirty="0"/>
          </a:p>
          <a:p>
            <a:r>
              <a:rPr lang="en-US" altLang="ko-KR" dirty="0"/>
              <a:t>continue </a:t>
            </a:r>
            <a:r>
              <a:rPr lang="ko-KR" altLang="en-US" dirty="0"/>
              <a:t>또는 </a:t>
            </a:r>
            <a:r>
              <a:rPr lang="en-US" altLang="ko-KR" dirty="0"/>
              <a:t>run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36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gpio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LED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점등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4C7F16-89BA-1024-71CA-642E26407741}"/>
              </a:ext>
            </a:extLst>
          </p:cNvPr>
          <p:cNvGrpSpPr/>
          <p:nvPr/>
        </p:nvGrpSpPr>
        <p:grpSpPr>
          <a:xfrm>
            <a:off x="5310191" y="1095041"/>
            <a:ext cx="6243861" cy="5087939"/>
            <a:chOff x="1003428" y="50750"/>
            <a:chExt cx="5117911" cy="117947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1B2C71C-E3B3-446D-BB8E-878C048DEDC8}"/>
                </a:ext>
              </a:extLst>
            </p:cNvPr>
            <p:cNvSpPr/>
            <p:nvPr/>
          </p:nvSpPr>
          <p:spPr>
            <a:xfrm>
              <a:off x="2424226" y="50750"/>
              <a:ext cx="2346960" cy="1310640"/>
            </a:xfrm>
            <a:prstGeom prst="roundRect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Define</a:t>
              </a:r>
              <a:endParaRPr lang="ko-KR" altLang="en-US" dirty="0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B328F35-DDCF-2AF0-2981-34969D5BF40F}"/>
                </a:ext>
              </a:extLst>
            </p:cNvPr>
            <p:cNvSpPr/>
            <p:nvPr/>
          </p:nvSpPr>
          <p:spPr>
            <a:xfrm>
              <a:off x="2436926" y="2615017"/>
              <a:ext cx="2346960" cy="1310640"/>
            </a:xfrm>
            <a:prstGeom prst="roundRect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_start</a:t>
              </a:r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0B33C25-CD95-1CF6-E345-1B496C1646F5}"/>
                </a:ext>
              </a:extLst>
            </p:cNvPr>
            <p:cNvSpPr/>
            <p:nvPr/>
          </p:nvSpPr>
          <p:spPr>
            <a:xfrm>
              <a:off x="2424226" y="5309627"/>
              <a:ext cx="2346960" cy="1310640"/>
            </a:xfrm>
            <a:prstGeom prst="roundRect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loop</a:t>
              </a:r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629FAB5-4A96-16D5-0D9E-FCB21931EFAB}"/>
                </a:ext>
              </a:extLst>
            </p:cNvPr>
            <p:cNvSpPr/>
            <p:nvPr/>
          </p:nvSpPr>
          <p:spPr>
            <a:xfrm>
              <a:off x="2436926" y="7915073"/>
              <a:ext cx="2346960" cy="1310640"/>
            </a:xfrm>
            <a:prstGeom prst="roundRect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Delay</a:t>
              </a:r>
              <a:endParaRPr lang="ko-KR" altLang="en-US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89859F80-2C88-3430-BD85-73D883904B65}"/>
                </a:ext>
              </a:extLst>
            </p:cNvPr>
            <p:cNvCxnSpPr>
              <a:cxnSpLocks/>
              <a:stCxn id="22" idx="3"/>
              <a:endCxn id="21" idx="3"/>
            </p:cNvCxnSpPr>
            <p:nvPr/>
          </p:nvCxnSpPr>
          <p:spPr>
            <a:xfrm flipH="1" flipV="1">
              <a:off x="4771186" y="5964947"/>
              <a:ext cx="12700" cy="2605446"/>
            </a:xfrm>
            <a:prstGeom prst="bentConnector3">
              <a:avLst>
                <a:gd name="adj1" fmla="val -6931967"/>
              </a:avLst>
            </a:prstGeom>
            <a:ln w="38100">
              <a:solidFill>
                <a:schemeClr val="accent1">
                  <a:shade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F3A0E5-5427-2A11-E98B-B0C50BF05E2C}"/>
                </a:ext>
              </a:extLst>
            </p:cNvPr>
            <p:cNvSpPr txBox="1"/>
            <p:nvPr/>
          </p:nvSpPr>
          <p:spPr>
            <a:xfrm>
              <a:off x="5441315" y="6987547"/>
              <a:ext cx="680024" cy="927527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Bx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lr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5DE146E-3920-D6C1-3A6B-3DFF2CC26B96}"/>
                </a:ext>
              </a:extLst>
            </p:cNvPr>
            <p:cNvSpPr/>
            <p:nvPr/>
          </p:nvSpPr>
          <p:spPr>
            <a:xfrm>
              <a:off x="2424226" y="10534865"/>
              <a:ext cx="2346960" cy="1310640"/>
            </a:xfrm>
            <a:prstGeom prst="roundRect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delay_loop_on</a:t>
              </a:r>
              <a:endParaRPr lang="ko-KR" altLang="en-US" dirty="0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C113DC43-6492-5987-F387-DB579603FEEB}"/>
                </a:ext>
              </a:extLst>
            </p:cNvPr>
            <p:cNvSpPr/>
            <p:nvPr/>
          </p:nvSpPr>
          <p:spPr>
            <a:xfrm>
              <a:off x="2948056" y="9290864"/>
              <a:ext cx="1299300" cy="1177361"/>
            </a:xfrm>
            <a:prstGeom prst="downArrow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32F9333-B045-2ECE-53E3-C91F2F29ECA0}"/>
                </a:ext>
              </a:extLst>
            </p:cNvPr>
            <p:cNvCxnSpPr>
              <a:cxnSpLocks/>
              <a:stCxn id="25" idx="1"/>
              <a:endCxn id="22" idx="1"/>
            </p:cNvCxnSpPr>
            <p:nvPr/>
          </p:nvCxnSpPr>
          <p:spPr>
            <a:xfrm rot="10800000" flipH="1">
              <a:off x="2424226" y="8570393"/>
              <a:ext cx="12700" cy="2619792"/>
            </a:xfrm>
            <a:prstGeom prst="bentConnector3">
              <a:avLst>
                <a:gd name="adj1" fmla="val -8369511"/>
              </a:avLst>
            </a:prstGeom>
            <a:ln w="38100">
              <a:solidFill>
                <a:schemeClr val="accent1">
                  <a:shade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D5BBEF-BB4E-E67C-81A4-64CDFAAA96EE}"/>
                </a:ext>
              </a:extLst>
            </p:cNvPr>
            <p:cNvSpPr txBox="1"/>
            <p:nvPr/>
          </p:nvSpPr>
          <p:spPr>
            <a:xfrm>
              <a:off x="1003428" y="9540699"/>
              <a:ext cx="649534" cy="927527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Bx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lr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6A4FEFC9-6518-A998-A6CF-238E58BA363E}"/>
                </a:ext>
              </a:extLst>
            </p:cNvPr>
            <p:cNvCxnSpPr>
              <a:cxnSpLocks/>
              <a:stCxn id="25" idx="2"/>
              <a:endCxn id="25" idx="3"/>
            </p:cNvCxnSpPr>
            <p:nvPr/>
          </p:nvCxnSpPr>
          <p:spPr>
            <a:xfrm rot="5400000" flipH="1" flipV="1">
              <a:off x="3856786" y="10931105"/>
              <a:ext cx="655320" cy="1173480"/>
            </a:xfrm>
            <a:prstGeom prst="bentConnector4">
              <a:avLst>
                <a:gd name="adj1" fmla="val -34884"/>
                <a:gd name="adj2" fmla="val 178982"/>
              </a:avLst>
            </a:prstGeom>
            <a:ln w="38100">
              <a:solidFill>
                <a:schemeClr val="accent1">
                  <a:shade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9EFDEA50-72D1-9602-5AE9-1FD4002ECAD2}"/>
                </a:ext>
              </a:extLst>
            </p:cNvPr>
            <p:cNvSpPr/>
            <p:nvPr/>
          </p:nvSpPr>
          <p:spPr>
            <a:xfrm>
              <a:off x="2948056" y="6678989"/>
              <a:ext cx="1299300" cy="1177361"/>
            </a:xfrm>
            <a:prstGeom prst="downArrow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bl</a:t>
              </a: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53A61F91-B589-2AE4-75EC-F7E7E9CFBAEB}"/>
                </a:ext>
              </a:extLst>
            </p:cNvPr>
            <p:cNvSpPr/>
            <p:nvPr/>
          </p:nvSpPr>
          <p:spPr>
            <a:xfrm>
              <a:off x="2948056" y="4014821"/>
              <a:ext cx="1299300" cy="1177361"/>
            </a:xfrm>
            <a:prstGeom prst="downArrow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7061726D-AC9E-0F70-DBA4-48AB76026671}"/>
                </a:ext>
              </a:extLst>
            </p:cNvPr>
            <p:cNvSpPr/>
            <p:nvPr/>
          </p:nvSpPr>
          <p:spPr>
            <a:xfrm>
              <a:off x="2948056" y="1420112"/>
              <a:ext cx="1299300" cy="1177361"/>
            </a:xfrm>
            <a:prstGeom prst="downArrow">
              <a:avLst/>
            </a:prstGeom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4E7D16-3C82-FD56-85DB-C62597ED4F3C}"/>
                </a:ext>
              </a:extLst>
            </p:cNvPr>
            <p:cNvSpPr txBox="1"/>
            <p:nvPr/>
          </p:nvSpPr>
          <p:spPr>
            <a:xfrm>
              <a:off x="5454367" y="10917978"/>
              <a:ext cx="558135" cy="927527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accent1">
                  <a:shade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</a:rPr>
                <a:t>Bne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그래픽 40" descr="전구 및 기어  단색으로 채워진">
            <a:extLst>
              <a:ext uri="{FF2B5EF4-FFF2-40B4-BE49-F238E27FC236}">
                <a16:creationId xmlns:a16="http://schemas.microsoft.com/office/drawing/2014/main" id="{73B01FE8-D349-9263-610D-BC6CFF6B4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931" y="3370411"/>
            <a:ext cx="528487" cy="5284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A378174-75B3-EBC9-BD2E-E3AABF6CA0C7}"/>
              </a:ext>
            </a:extLst>
          </p:cNvPr>
          <p:cNvSpPr txBox="1"/>
          <p:nvPr/>
        </p:nvSpPr>
        <p:spPr>
          <a:xfrm>
            <a:off x="1260000" y="1188000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FF43C8-AE8F-A72F-5138-B0BED30CE9EA}"/>
              </a:ext>
            </a:extLst>
          </p:cNvPr>
          <p:cNvSpPr txBox="1"/>
          <p:nvPr/>
        </p:nvSpPr>
        <p:spPr>
          <a:xfrm>
            <a:off x="1260000" y="2268000"/>
            <a:ext cx="2880000" cy="360000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에 대한 </a:t>
            </a:r>
            <a:r>
              <a:rPr lang="en-US" altLang="ko-KR" dirty="0" err="1"/>
              <a:t>gpio</a:t>
            </a:r>
            <a:r>
              <a:rPr lang="ko-KR" altLang="en-US" dirty="0"/>
              <a:t>핀 정의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CC9FD5-39F3-503A-160B-D8662B2A765C}"/>
              </a:ext>
            </a:extLst>
          </p:cNvPr>
          <p:cNvSpPr txBox="1"/>
          <p:nvPr/>
        </p:nvSpPr>
        <p:spPr>
          <a:xfrm>
            <a:off x="1260000" y="3348000"/>
            <a:ext cx="2880000" cy="360000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 점등에</a:t>
            </a:r>
            <a:r>
              <a:rPr lang="en-US" altLang="ko-KR" dirty="0"/>
              <a:t> </a:t>
            </a:r>
            <a:r>
              <a:rPr lang="ko-KR" altLang="en-US" dirty="0"/>
              <a:t>대한 코드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7669D1-06F1-15B8-62A6-D0A0EF0DB2C6}"/>
              </a:ext>
            </a:extLst>
          </p:cNvPr>
          <p:cNvSpPr txBox="1"/>
          <p:nvPr/>
        </p:nvSpPr>
        <p:spPr>
          <a:xfrm>
            <a:off x="1260000" y="4428000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Delay</a:t>
            </a:r>
            <a:r>
              <a:rPr lang="ko-KR" altLang="en-US" dirty="0"/>
              <a:t>문에 </a:t>
            </a:r>
            <a:r>
              <a:rPr lang="en-US" altLang="ko-KR" dirty="0"/>
              <a:t>count</a:t>
            </a:r>
            <a:r>
              <a:rPr lang="ko-KR" altLang="en-US" dirty="0"/>
              <a:t>값 대입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F443C2-54D1-96DF-614E-D7DF744D335D}"/>
              </a:ext>
            </a:extLst>
          </p:cNvPr>
          <p:cNvSpPr txBox="1"/>
          <p:nvPr/>
        </p:nvSpPr>
        <p:spPr>
          <a:xfrm>
            <a:off x="1260000" y="5508000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Sub </a:t>
            </a:r>
            <a:r>
              <a:rPr lang="ko-KR" altLang="en-US" dirty="0"/>
              <a:t>후 </a:t>
            </a:r>
            <a:r>
              <a:rPr lang="en-US" altLang="ko-KR" dirty="0" err="1"/>
              <a:t>cmp</a:t>
            </a:r>
            <a:r>
              <a:rPr lang="ko-KR" altLang="en-US" dirty="0"/>
              <a:t>로 값 비교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35C3827-18F3-C5A7-CCC9-903F5EB015A4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>
            <a:off x="4140000" y="1372666"/>
            <a:ext cx="2903567" cy="50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0EDC5EE-7F03-36CB-A855-2C77FA31DCBB}"/>
              </a:ext>
            </a:extLst>
          </p:cNvPr>
          <p:cNvCxnSpPr>
            <a:cxnSpLocks/>
            <a:stCxn id="47" idx="3"/>
            <a:endCxn id="20" idx="1"/>
          </p:cNvCxnSpPr>
          <p:nvPr/>
        </p:nvCxnSpPr>
        <p:spPr>
          <a:xfrm>
            <a:off x="4140000" y="2448000"/>
            <a:ext cx="2919061" cy="358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751E909-C1B0-06E5-7B64-4BA12712F291}"/>
              </a:ext>
            </a:extLst>
          </p:cNvPr>
          <p:cNvCxnSpPr>
            <a:cxnSpLocks/>
            <a:stCxn id="48" idx="3"/>
            <a:endCxn id="21" idx="1"/>
          </p:cNvCxnSpPr>
          <p:nvPr/>
        </p:nvCxnSpPr>
        <p:spPr>
          <a:xfrm>
            <a:off x="4140000" y="3528000"/>
            <a:ext cx="2903567" cy="1182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2AC606-0FD7-049A-FA23-69AD8653DCA6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140000" y="4578312"/>
            <a:ext cx="2919061" cy="343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307D4CD-B3DE-B7FA-A84B-43AD1A477883}"/>
              </a:ext>
            </a:extLst>
          </p:cNvPr>
          <p:cNvCxnSpPr>
            <a:cxnSpLocks/>
          </p:cNvCxnSpPr>
          <p:nvPr/>
        </p:nvCxnSpPr>
        <p:spPr>
          <a:xfrm>
            <a:off x="4140000" y="5838021"/>
            <a:ext cx="2919061" cy="21979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C099F8-2CE8-9AFA-222F-6FD34A6A1AF9}"/>
              </a:ext>
            </a:extLst>
          </p:cNvPr>
          <p:cNvSpPr txBox="1"/>
          <p:nvPr/>
        </p:nvSpPr>
        <p:spPr>
          <a:xfrm>
            <a:off x="1207919" y="1576775"/>
            <a:ext cx="2173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.syntax unified</a:t>
            </a:r>
          </a:p>
          <a:p>
            <a:r>
              <a:rPr lang="en-US" altLang="ko-KR" sz="1200" dirty="0"/>
              <a:t>.</a:t>
            </a:r>
            <a:r>
              <a:rPr lang="en-US" altLang="ko-KR" sz="1200" dirty="0" err="1"/>
              <a:t>cpu</a:t>
            </a:r>
            <a:r>
              <a:rPr lang="en-US" altLang="ko-KR" sz="1200" dirty="0"/>
              <a:t> cortex-m4</a:t>
            </a:r>
          </a:p>
          <a:p>
            <a:r>
              <a:rPr lang="en-US" altLang="ko-KR" sz="1200" dirty="0"/>
              <a:t>.thumb</a:t>
            </a:r>
          </a:p>
        </p:txBody>
      </p:sp>
    </p:spTree>
    <p:extLst>
      <p:ext uri="{BB962C8B-B14F-4D97-AF65-F5344CB8AC3E}">
        <p14:creationId xmlns:p14="http://schemas.microsoft.com/office/powerpoint/2010/main" val="224591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gpio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LED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점등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8BEB49-94AB-137F-CB04-249BC462ECEC}"/>
              </a:ext>
            </a:extLst>
          </p:cNvPr>
          <p:cNvSpPr txBox="1"/>
          <p:nvPr/>
        </p:nvSpPr>
        <p:spPr>
          <a:xfrm>
            <a:off x="6766398" y="1438515"/>
            <a:ext cx="4524195" cy="17543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.syntax unified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cpu</a:t>
            </a:r>
            <a:r>
              <a:rPr lang="en-US" altLang="ko-KR" dirty="0"/>
              <a:t> cortex-m4</a:t>
            </a:r>
          </a:p>
          <a:p>
            <a:r>
              <a:rPr lang="en-US" altLang="ko-KR" dirty="0"/>
              <a:t>.thumb</a:t>
            </a:r>
          </a:p>
          <a:p>
            <a:r>
              <a:rPr lang="en-US" altLang="ko-KR" dirty="0"/>
              <a:t>.word 0x20000400</a:t>
            </a:r>
          </a:p>
          <a:p>
            <a:r>
              <a:rPr lang="en-US" altLang="ko-KR" dirty="0"/>
              <a:t>.word 0x080000ed</a:t>
            </a:r>
          </a:p>
          <a:p>
            <a:r>
              <a:rPr lang="en-US" altLang="ko-KR" dirty="0"/>
              <a:t>.space 0xe4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24C87-B918-6634-1691-40098B833016}"/>
              </a:ext>
            </a:extLst>
          </p:cNvPr>
          <p:cNvSpPr txBox="1"/>
          <p:nvPr/>
        </p:nvSpPr>
        <p:spPr>
          <a:xfrm>
            <a:off x="746074" y="1438515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65E145-D6B2-8F0F-080F-115059EBA501}"/>
              </a:ext>
            </a:extLst>
          </p:cNvPr>
          <p:cNvSpPr txBox="1"/>
          <p:nvPr/>
        </p:nvSpPr>
        <p:spPr>
          <a:xfrm>
            <a:off x="746074" y="3387637"/>
            <a:ext cx="2880000" cy="360000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에 대한 </a:t>
            </a:r>
            <a:r>
              <a:rPr lang="en-US" altLang="ko-KR" dirty="0" err="1"/>
              <a:t>gpio</a:t>
            </a:r>
            <a:r>
              <a:rPr lang="ko-KR" altLang="en-US" dirty="0"/>
              <a:t>핀 정의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8D3FF1-0A23-3D2E-A323-2A7303FD6C73}"/>
              </a:ext>
            </a:extLst>
          </p:cNvPr>
          <p:cNvSpPr txBox="1"/>
          <p:nvPr/>
        </p:nvSpPr>
        <p:spPr>
          <a:xfrm>
            <a:off x="6766397" y="3387637"/>
            <a:ext cx="4524195" cy="28623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equ</a:t>
            </a:r>
            <a:r>
              <a:rPr lang="en-US" altLang="ko-KR" dirty="0"/>
              <a:t> RCC_AHB1ENR, 0x40023830</a:t>
            </a:r>
          </a:p>
          <a:p>
            <a:r>
              <a:rPr lang="en-US" altLang="ko-KR" dirty="0"/>
              <a:t>.equ GPIOB_MODER, 0x40020400</a:t>
            </a:r>
          </a:p>
          <a:p>
            <a:r>
              <a:rPr lang="en-US" altLang="ko-KR" dirty="0"/>
              <a:t>.equ GPIOB_ODR, 0x40020414</a:t>
            </a:r>
          </a:p>
          <a:p>
            <a:r>
              <a:rPr lang="en-US" altLang="ko-KR" dirty="0"/>
              <a:t>.equ LED_PIN, 9</a:t>
            </a:r>
          </a:p>
          <a:p>
            <a:r>
              <a:rPr lang="en-US" altLang="ko-KR" dirty="0"/>
              <a:t>.equ LED_PIN_1, 15</a:t>
            </a:r>
          </a:p>
          <a:p>
            <a:r>
              <a:rPr lang="en-US" altLang="ko-KR" dirty="0"/>
              <a:t>.equ LED_PIN_2, 13</a:t>
            </a:r>
          </a:p>
          <a:p>
            <a:r>
              <a:rPr lang="en-US" altLang="ko-KR" dirty="0"/>
              <a:t>.equ DELAY_COUNT_ON, 1000000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equ</a:t>
            </a:r>
            <a:r>
              <a:rPr lang="en-US" altLang="ko-KR" dirty="0"/>
              <a:t> LED_MODE, (1 &lt;&lt; (LED_PIN * 2))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equ</a:t>
            </a:r>
            <a:r>
              <a:rPr lang="en-US" altLang="ko-KR" dirty="0"/>
              <a:t> LED_MODE_1, (1 &lt;&lt; (LED_PIN_1 * 2))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equ</a:t>
            </a:r>
            <a:r>
              <a:rPr lang="en-US" altLang="ko-KR" dirty="0"/>
              <a:t> LED_MODE_2, (1 &lt;&lt; (LED_PIN_2 * 2))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79A31-43D6-B9D0-67FD-BBAF8D7E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92" y="3064473"/>
            <a:ext cx="7050822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3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gpio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LED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점등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8BEB49-94AB-137F-CB04-249BC462ECEC}"/>
              </a:ext>
            </a:extLst>
          </p:cNvPr>
          <p:cNvSpPr txBox="1"/>
          <p:nvPr/>
        </p:nvSpPr>
        <p:spPr>
          <a:xfrm>
            <a:off x="6766398" y="1438515"/>
            <a:ext cx="4524195" cy="17543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.syntax unified</a:t>
            </a:r>
          </a:p>
          <a:p>
            <a:r>
              <a:rPr lang="en-US" altLang="ko-KR" dirty="0"/>
              <a:t>.</a:t>
            </a:r>
            <a:r>
              <a:rPr lang="en-US" altLang="ko-KR" dirty="0" err="1"/>
              <a:t>cpu</a:t>
            </a:r>
            <a:r>
              <a:rPr lang="en-US" altLang="ko-KR" dirty="0"/>
              <a:t> cortex-m4</a:t>
            </a:r>
          </a:p>
          <a:p>
            <a:r>
              <a:rPr lang="en-US" altLang="ko-KR" dirty="0"/>
              <a:t>.thumb</a:t>
            </a:r>
          </a:p>
          <a:p>
            <a:r>
              <a:rPr lang="en-US" altLang="ko-KR" dirty="0"/>
              <a:t>.word 0x20000400</a:t>
            </a:r>
          </a:p>
          <a:p>
            <a:r>
              <a:rPr lang="en-US" altLang="ko-KR" dirty="0"/>
              <a:t>.word 0x080000ed</a:t>
            </a:r>
          </a:p>
          <a:p>
            <a:r>
              <a:rPr lang="en-US" altLang="ko-KR" dirty="0"/>
              <a:t>.space 0xe4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24C87-B918-6634-1691-40098B833016}"/>
              </a:ext>
            </a:extLst>
          </p:cNvPr>
          <p:cNvSpPr txBox="1"/>
          <p:nvPr/>
        </p:nvSpPr>
        <p:spPr>
          <a:xfrm>
            <a:off x="420990" y="692846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279A31-43D6-B9D0-67FD-BBAF8D7E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0" y="1644898"/>
            <a:ext cx="6221350" cy="15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8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gpio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LED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점등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C724C2-6642-DC5A-90D2-9FCED515E43B}"/>
              </a:ext>
            </a:extLst>
          </p:cNvPr>
          <p:cNvSpPr txBox="1"/>
          <p:nvPr/>
        </p:nvSpPr>
        <p:spPr>
          <a:xfrm>
            <a:off x="5765789" y="1426915"/>
            <a:ext cx="4524195" cy="5078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.loop:</a:t>
            </a:r>
          </a:p>
          <a:p>
            <a:r>
              <a:rPr lang="en-US" altLang="ko-KR" dirty="0"/>
              <a:t>@LED on</a:t>
            </a:r>
          </a:p>
          <a:p>
            <a:endParaRPr lang="en-US" altLang="ko-KR" dirty="0"/>
          </a:p>
          <a:p>
            <a:r>
              <a:rPr lang="en-US" altLang="ko-KR" dirty="0"/>
              <a:t>GPIOB_ODR load 	@</a:t>
            </a:r>
            <a:r>
              <a:rPr lang="ko-KR" altLang="en-US" dirty="0"/>
              <a:t>주소 대입</a:t>
            </a:r>
            <a:endParaRPr lang="en-US" altLang="ko-KR" dirty="0"/>
          </a:p>
          <a:p>
            <a:r>
              <a:rPr lang="pt-BR" altLang="ko-KR" dirty="0"/>
              <a:t>mov r1, #(1 &lt;&lt; LED_PIN)    </a:t>
            </a:r>
          </a:p>
          <a:p>
            <a:r>
              <a:rPr lang="pt-BR" altLang="ko-KR" dirty="0"/>
              <a:t>str r1, [r0]</a:t>
            </a:r>
          </a:p>
          <a:p>
            <a:endParaRPr lang="pt-BR" altLang="ko-KR" dirty="0"/>
          </a:p>
          <a:p>
            <a:r>
              <a:rPr lang="en-US" altLang="ko-KR" dirty="0"/>
              <a:t>bl delay 			@</a:t>
            </a:r>
            <a:r>
              <a:rPr lang="ko-KR" altLang="en-US" dirty="0"/>
              <a:t>함수 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@LED off</a:t>
            </a:r>
          </a:p>
          <a:p>
            <a:endParaRPr lang="en-US" altLang="ko-KR" dirty="0"/>
          </a:p>
          <a:p>
            <a:r>
              <a:rPr lang="en-US" altLang="ko-KR" dirty="0"/>
              <a:t>GPIOB_ODR load 	@</a:t>
            </a:r>
            <a:r>
              <a:rPr lang="ko-KR" altLang="en-US" dirty="0"/>
              <a:t>주소 대입</a:t>
            </a:r>
            <a:endParaRPr lang="en-US" altLang="ko-KR" dirty="0"/>
          </a:p>
          <a:p>
            <a:r>
              <a:rPr lang="pt-BR" altLang="ko-KR" dirty="0"/>
              <a:t>mov r1, #(0 &lt;&lt; LED_PIN)    </a:t>
            </a:r>
          </a:p>
          <a:p>
            <a:r>
              <a:rPr lang="pt-BR" altLang="ko-KR" dirty="0"/>
              <a:t>str r1, [r0]</a:t>
            </a:r>
          </a:p>
          <a:p>
            <a:endParaRPr lang="pt-BR" altLang="ko-KR" dirty="0"/>
          </a:p>
          <a:p>
            <a:r>
              <a:rPr lang="en-US" altLang="ko-KR" dirty="0"/>
              <a:t>bl delay 			@</a:t>
            </a:r>
            <a:r>
              <a:rPr lang="ko-KR" altLang="en-US" dirty="0"/>
              <a:t>함수 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1BF81-152E-0D07-E973-5EF37616F6CC}"/>
              </a:ext>
            </a:extLst>
          </p:cNvPr>
          <p:cNvSpPr txBox="1"/>
          <p:nvPr/>
        </p:nvSpPr>
        <p:spPr>
          <a:xfrm>
            <a:off x="1902014" y="1438515"/>
            <a:ext cx="2880000" cy="369332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 점등에</a:t>
            </a:r>
            <a:r>
              <a:rPr lang="en-US" altLang="ko-KR" dirty="0"/>
              <a:t> </a:t>
            </a:r>
            <a:r>
              <a:rPr lang="ko-KR" altLang="en-US" dirty="0"/>
              <a:t>대한 코드</a:t>
            </a:r>
          </a:p>
        </p:txBody>
      </p:sp>
    </p:spTree>
    <p:extLst>
      <p:ext uri="{BB962C8B-B14F-4D97-AF65-F5344CB8AC3E}">
        <p14:creationId xmlns:p14="http://schemas.microsoft.com/office/powerpoint/2010/main" val="231348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610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gpio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LED 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점등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A42E8B-1006-1325-C102-7C9C1A758320}"/>
              </a:ext>
            </a:extLst>
          </p:cNvPr>
          <p:cNvSpPr txBox="1"/>
          <p:nvPr/>
        </p:nvSpPr>
        <p:spPr>
          <a:xfrm>
            <a:off x="5765789" y="1426915"/>
            <a:ext cx="4524195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delay: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ldr</a:t>
            </a:r>
            <a:r>
              <a:rPr lang="en-US" altLang="ko-KR" dirty="0"/>
              <a:t> r2, =DELAY_COUNT_ON</a:t>
            </a:r>
          </a:p>
          <a:p>
            <a:endParaRPr lang="en-US" altLang="ko-KR" dirty="0"/>
          </a:p>
          <a:p>
            <a:r>
              <a:rPr lang="en-US" altLang="ko-KR" dirty="0" err="1"/>
              <a:t>delay_loop_on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sub r2, r2, #1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cmp</a:t>
            </a:r>
            <a:r>
              <a:rPr lang="en-US" altLang="ko-KR" dirty="0"/>
              <a:t> r7, r2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bne</a:t>
            </a:r>
            <a:r>
              <a:rPr lang="en-US" altLang="ko-KR" dirty="0"/>
              <a:t> </a:t>
            </a:r>
            <a:r>
              <a:rPr lang="en-US" altLang="ko-KR" dirty="0" err="1"/>
              <a:t>delay_loop_on</a:t>
            </a:r>
            <a:endParaRPr lang="en-US" altLang="ko-KR" dirty="0"/>
          </a:p>
          <a:p>
            <a:r>
              <a:rPr lang="en-US" altLang="ko-KR" dirty="0"/>
              <a:t>    bx </a:t>
            </a:r>
            <a:r>
              <a:rPr lang="en-US" altLang="ko-KR" dirty="0" err="1"/>
              <a:t>lr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37B0A-98E5-2A2A-786B-E8C0EA1C735F}"/>
              </a:ext>
            </a:extLst>
          </p:cNvPr>
          <p:cNvSpPr txBox="1"/>
          <p:nvPr/>
        </p:nvSpPr>
        <p:spPr>
          <a:xfrm>
            <a:off x="1902014" y="1438515"/>
            <a:ext cx="2880000" cy="923330"/>
          </a:xfrm>
          <a:prstGeom prst="rect">
            <a:avLst/>
          </a:prstGeom>
          <a:solidFill>
            <a:srgbClr val="28B2C2">
              <a:alpha val="34000"/>
            </a:srgb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Delay</a:t>
            </a:r>
            <a:r>
              <a:rPr lang="ko-KR" altLang="en-US" dirty="0"/>
              <a:t>문에 </a:t>
            </a:r>
            <a:r>
              <a:rPr lang="en-US" altLang="ko-KR" dirty="0"/>
              <a:t>count</a:t>
            </a:r>
            <a:r>
              <a:rPr lang="ko-KR" altLang="en-US" dirty="0"/>
              <a:t>값 대입</a:t>
            </a:r>
            <a:endParaRPr lang="en-US" altLang="ko-KR" dirty="0"/>
          </a:p>
          <a:p>
            <a:pPr algn="ctr"/>
            <a:r>
              <a:rPr lang="en-US" altLang="ko-KR" dirty="0"/>
              <a:t>+</a:t>
            </a:r>
          </a:p>
          <a:p>
            <a:pPr algn="ctr"/>
            <a:r>
              <a:rPr lang="en-US" altLang="ko-KR" dirty="0"/>
              <a:t>Sub </a:t>
            </a:r>
            <a:r>
              <a:rPr lang="ko-KR" altLang="en-US" dirty="0"/>
              <a:t>후 </a:t>
            </a:r>
            <a:r>
              <a:rPr lang="en-US" altLang="ko-KR" dirty="0" err="1"/>
              <a:t>cmp</a:t>
            </a:r>
            <a:r>
              <a:rPr lang="ko-KR" altLang="en-US" dirty="0"/>
              <a:t>로 값 비교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33BD3-5FE1-5553-3887-B7565F54981E}"/>
              </a:ext>
            </a:extLst>
          </p:cNvPr>
          <p:cNvSpPr/>
          <p:nvPr/>
        </p:nvSpPr>
        <p:spPr>
          <a:xfrm>
            <a:off x="2032000" y="5845874"/>
            <a:ext cx="8257984" cy="504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결론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IDE</a:t>
            </a:r>
            <a:r>
              <a:rPr lang="ko-KR" altLang="en-US" b="1" dirty="0">
                <a:solidFill>
                  <a:srgbClr val="FF0000"/>
                </a:solidFill>
              </a:rPr>
              <a:t>는 신이다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2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참고 자료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Github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)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A2E6EC2-C087-71E8-22DF-F2498568F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900"/>
          <a:stretch/>
        </p:blipFill>
        <p:spPr>
          <a:xfrm>
            <a:off x="1019175" y="933450"/>
            <a:ext cx="10153650" cy="504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54E58-A32A-9C54-953B-B505CDA5944B}"/>
              </a:ext>
            </a:extLst>
          </p:cNvPr>
          <p:cNvSpPr txBox="1"/>
          <p:nvPr/>
        </p:nvSpPr>
        <p:spPr>
          <a:xfrm>
            <a:off x="1245140" y="1585609"/>
            <a:ext cx="92704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연산기호에 대한 내용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(QRC0006_UAL16.pdf)</a:t>
            </a:r>
          </a:p>
          <a:p>
            <a:pPr algn="l"/>
            <a:r>
              <a:rPr lang="en-US" altLang="ko-KR" b="0" i="0" u="sng" dirty="0">
                <a:solidFill>
                  <a:srgbClr val="1F2328"/>
                </a:solidFill>
                <a:effectLst/>
                <a:latin typeface="-apple-system"/>
                <a:hlinkClick r:id="rId3"/>
              </a:rPr>
              <a:t>https://github.com/sysplay/bbb/blob/master/Docs/QRC0006_UAL16.pdf</a:t>
            </a:r>
            <a:endParaRPr lang="en-US" altLang="ko-KR" b="0" i="0" u="sng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stm32 f429zi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에 대한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datasheet(dm00031020-stm32f405-415-stm32f407-417-stm32f427-437-and-stm32f429-439-advanced-arm-based-32-bit-mcus-stmicroelectronics.pdf)</a:t>
            </a:r>
          </a:p>
          <a:p>
            <a:pPr algn="l"/>
            <a:r>
              <a:rPr lang="en-US" altLang="ko-KR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www.google.com/url?sa=t&amp;rct=j&amp;q=&amp;esrc=s&amp;source=web&amp;cd=&amp;ved=2ahUKEwit0IHP6-CCAxUsslYBHflPAgsQFnoECA0QAQ&amp;url=https%3A%2F%2Fwww.st.com%2Fresource%2Fen%2Freference_manual%2Fdm00031020-stm32f405-415-stm32f407-417-stm32f427-437-and-stm32f429-439-advanced-arm-based-32-bit-mcus-stmicroelectronics.pdf&amp;usg=AOvVaw2x8tbTRz8d9PfqXBk3qZ74&amp;opi=89978449</a:t>
            </a:r>
            <a:endParaRPr lang="en-US" altLang="ko-KR" b="0" i="0" u="sng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altLang="ko-KR" b="1" i="0" dirty="0" err="1">
                <a:solidFill>
                  <a:srgbClr val="1F2328"/>
                </a:solidFill>
                <a:effectLst/>
                <a:latin typeface="-apple-system"/>
              </a:rPr>
              <a:t>tim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핀 설정을 위한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cortex-m4 datasheet(pm0214-stm32-cortexm4-mcus-and-mpus-programming-manual-stmicroelectronics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ㄴ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.pdf)</a:t>
            </a:r>
          </a:p>
          <a:p>
            <a:pPr algn="l"/>
            <a:r>
              <a:rPr lang="en-US" altLang="ko-KR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www.google.com/url?sa=t&amp;rct=j&amp;q=&amp;esrc=s&amp;source=web&amp;cd=&amp;ved=2ahUKEwjq0piZ7OCCAxWsr1YBHYBYDbkQFnoECBAQAQ&amp;url=https%3A%2F%2Fwww.st.com%2Fresource%2Fen%2Fprogramming_manual%2Fpm0214-stm32-cortexm4-mcus-and-mpus-programming-manual-stmicroelectronics.pdf&amp;usg=AOvVaw0Wm2Kvb6UMOUO7rWx3Zup9&amp;opi=89978449</a:t>
            </a:r>
            <a:endParaRPr lang="ko-KR" alt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2623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89B29-799E-6FD4-AFC2-3DA2BC460C1E}"/>
              </a:ext>
            </a:extLst>
          </p:cNvPr>
          <p:cNvSpPr/>
          <p:nvPr/>
        </p:nvSpPr>
        <p:spPr>
          <a:xfrm>
            <a:off x="1433908" y="5155638"/>
            <a:ext cx="2235741" cy="402223"/>
          </a:xfrm>
          <a:prstGeom prst="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30A428A-F908-C3B6-3797-5544D5E6A13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894374" y="2472338"/>
            <a:ext cx="257771" cy="22853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16D3B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9507355-7C41-E2F3-99E0-3FAFBD792CF5}"/>
              </a:ext>
            </a:extLst>
          </p:cNvPr>
          <p:cNvSpPr>
            <a:spLocks/>
          </p:cNvSpPr>
          <p:nvPr/>
        </p:nvSpPr>
        <p:spPr bwMode="auto">
          <a:xfrm>
            <a:off x="2445923" y="3714434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8" name="자유형 23">
            <a:extLst>
              <a:ext uri="{FF2B5EF4-FFF2-40B4-BE49-F238E27FC236}">
                <a16:creationId xmlns:a16="http://schemas.microsoft.com/office/drawing/2014/main" id="{EC2AA6B8-0E5D-E655-C54E-7648E3870553}"/>
              </a:ext>
            </a:extLst>
          </p:cNvPr>
          <p:cNvSpPr>
            <a:spLocks/>
          </p:cNvSpPr>
          <p:nvPr/>
        </p:nvSpPr>
        <p:spPr bwMode="auto">
          <a:xfrm>
            <a:off x="4659966" y="3120716"/>
            <a:ext cx="255105" cy="22326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6D3B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351A96-8797-D6BD-0DBA-95FCF9F62810}"/>
              </a:ext>
            </a:extLst>
          </p:cNvPr>
          <p:cNvSpPr/>
          <p:nvPr/>
        </p:nvSpPr>
        <p:spPr>
          <a:xfrm>
            <a:off x="1561833" y="4069381"/>
            <a:ext cx="1979891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A378F-6E91-D3EA-36F7-21B3B936673F}"/>
              </a:ext>
            </a:extLst>
          </p:cNvPr>
          <p:cNvSpPr txBox="1"/>
          <p:nvPr/>
        </p:nvSpPr>
        <p:spPr>
          <a:xfrm>
            <a:off x="2107240" y="2905723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770551-ECCA-382B-D544-9517375D6B09}"/>
              </a:ext>
            </a:extLst>
          </p:cNvPr>
          <p:cNvSpPr/>
          <p:nvPr/>
        </p:nvSpPr>
        <p:spPr>
          <a:xfrm>
            <a:off x="3669648" y="4515566"/>
            <a:ext cx="2235741" cy="402223"/>
          </a:xfrm>
          <a:prstGeom prst="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30EE5C-71CC-A17E-1D83-33B9E2D110FE}"/>
              </a:ext>
            </a:extLst>
          </p:cNvPr>
          <p:cNvSpPr/>
          <p:nvPr/>
        </p:nvSpPr>
        <p:spPr>
          <a:xfrm>
            <a:off x="3797573" y="3429308"/>
            <a:ext cx="1979891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CF6DE5-3ACF-11B3-613D-9DBB1539B372}"/>
              </a:ext>
            </a:extLst>
          </p:cNvPr>
          <p:cNvSpPr txBox="1"/>
          <p:nvPr/>
        </p:nvSpPr>
        <p:spPr>
          <a:xfrm>
            <a:off x="4342980" y="2265650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02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6B81B9-474A-0CE2-88F5-39F16AD2FFF0}"/>
              </a:ext>
            </a:extLst>
          </p:cNvPr>
          <p:cNvSpPr/>
          <p:nvPr/>
        </p:nvSpPr>
        <p:spPr>
          <a:xfrm>
            <a:off x="5905389" y="3875493"/>
            <a:ext cx="2235741" cy="402223"/>
          </a:xfrm>
          <a:prstGeom prst="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AD96FA-2DA9-AB24-D232-75AD4556B50C}"/>
              </a:ext>
            </a:extLst>
          </p:cNvPr>
          <p:cNvSpPr/>
          <p:nvPr/>
        </p:nvSpPr>
        <p:spPr>
          <a:xfrm>
            <a:off x="6033314" y="2789235"/>
            <a:ext cx="1979891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3FE4E3-6044-FF81-4569-97CF4AE9F260}"/>
              </a:ext>
            </a:extLst>
          </p:cNvPr>
          <p:cNvSpPr txBox="1"/>
          <p:nvPr/>
        </p:nvSpPr>
        <p:spPr>
          <a:xfrm>
            <a:off x="6578721" y="1625577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03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D68464-886B-30AE-12ED-D557D6E9FF83}"/>
              </a:ext>
            </a:extLst>
          </p:cNvPr>
          <p:cNvSpPr/>
          <p:nvPr/>
        </p:nvSpPr>
        <p:spPr>
          <a:xfrm>
            <a:off x="8141130" y="3235420"/>
            <a:ext cx="2235741" cy="402223"/>
          </a:xfrm>
          <a:prstGeom prst="rect">
            <a:avLst/>
          </a:prstGeom>
          <a:solidFill>
            <a:srgbClr val="16D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EBCCC324-EE1C-11D7-142F-329BBC1CAE89}"/>
              </a:ext>
            </a:extLst>
          </p:cNvPr>
          <p:cNvSpPr>
            <a:spLocks/>
          </p:cNvSpPr>
          <p:nvPr/>
        </p:nvSpPr>
        <p:spPr bwMode="auto">
          <a:xfrm>
            <a:off x="9153145" y="1794216"/>
            <a:ext cx="211710" cy="27939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16D3B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9020A6-14F9-6E64-C162-ADE27CF6235E}"/>
              </a:ext>
            </a:extLst>
          </p:cNvPr>
          <p:cNvSpPr/>
          <p:nvPr/>
        </p:nvSpPr>
        <p:spPr>
          <a:xfrm>
            <a:off x="8269054" y="2149162"/>
            <a:ext cx="1979891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4095E-455F-1758-CF4F-46ED1595857C}"/>
              </a:ext>
            </a:extLst>
          </p:cNvPr>
          <p:cNvSpPr txBox="1"/>
          <p:nvPr/>
        </p:nvSpPr>
        <p:spPr>
          <a:xfrm>
            <a:off x="8814462" y="985504"/>
            <a:ext cx="889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04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F46353C-BF3A-F8FF-6357-D8A119A8DCFD}"/>
              </a:ext>
            </a:extLst>
          </p:cNvPr>
          <p:cNvGrpSpPr/>
          <p:nvPr/>
        </p:nvGrpSpPr>
        <p:grpSpPr>
          <a:xfrm>
            <a:off x="1433908" y="1594414"/>
            <a:ext cx="8942963" cy="1920218"/>
            <a:chOff x="1606707" y="1964427"/>
            <a:chExt cx="8942963" cy="192021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226DC63-DE0D-B2A5-C6D9-EFDBAEA5E921}"/>
                </a:ext>
              </a:extLst>
            </p:cNvPr>
            <p:cNvCxnSpPr>
              <a:cxnSpLocks/>
            </p:cNvCxnSpPr>
            <p:nvPr/>
          </p:nvCxnSpPr>
          <p:spPr>
            <a:xfrm>
              <a:off x="1606707" y="3884645"/>
              <a:ext cx="2235741" cy="0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562AEB6-A0D3-F0B0-1510-B057E5B60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2447" y="3244572"/>
              <a:ext cx="2235741" cy="0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6FA734A-E10D-E72B-6B2C-B1A14FBAAC76}"/>
                </a:ext>
              </a:extLst>
            </p:cNvPr>
            <p:cNvCxnSpPr>
              <a:cxnSpLocks/>
            </p:cNvCxnSpPr>
            <p:nvPr/>
          </p:nvCxnSpPr>
          <p:spPr>
            <a:xfrm>
              <a:off x="6078188" y="2604500"/>
              <a:ext cx="2235741" cy="0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A6A0448-7EE8-3DB7-6F2F-F80B51A3C545}"/>
                </a:ext>
              </a:extLst>
            </p:cNvPr>
            <p:cNvCxnSpPr>
              <a:cxnSpLocks/>
            </p:cNvCxnSpPr>
            <p:nvPr/>
          </p:nvCxnSpPr>
          <p:spPr>
            <a:xfrm>
              <a:off x="8313929" y="1964427"/>
              <a:ext cx="2235741" cy="0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5DDE023-913D-1C77-EBEC-C4DEA75AD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184" y="3244572"/>
              <a:ext cx="4264" cy="640073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B238304-5AFA-CD44-ED7F-47C865F69CBF}"/>
                </a:ext>
              </a:extLst>
            </p:cNvPr>
            <p:cNvCxnSpPr>
              <a:cxnSpLocks/>
            </p:cNvCxnSpPr>
            <p:nvPr/>
          </p:nvCxnSpPr>
          <p:spPr>
            <a:xfrm>
              <a:off x="6073924" y="2604500"/>
              <a:ext cx="8527" cy="640073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B90226E-874D-E6F9-8E80-CB180F3D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665" y="1964427"/>
              <a:ext cx="4264" cy="640073"/>
            </a:xfrm>
            <a:prstGeom prst="line">
              <a:avLst/>
            </a:prstGeom>
            <a:ln w="12700">
              <a:solidFill>
                <a:srgbClr val="16D3B3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922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277393"/>
            <a:ext cx="730247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*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점선 테두리는 기본 컬러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315959" y="1907347"/>
            <a:ext cx="2579083" cy="2579083"/>
          </a:xfrm>
          <a:prstGeom prst="ellipse">
            <a:avLst/>
          </a:prstGeom>
          <a:solidFill>
            <a:srgbClr val="16D3B3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22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211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179</a:t>
            </a:r>
          </a:p>
        </p:txBody>
      </p:sp>
      <p:sp>
        <p:nvSpPr>
          <p:cNvPr id="6" name="타원 5"/>
          <p:cNvSpPr/>
          <p:nvPr/>
        </p:nvSpPr>
        <p:spPr>
          <a:xfrm>
            <a:off x="6472816" y="1907346"/>
            <a:ext cx="2579083" cy="2579083"/>
          </a:xfrm>
          <a:prstGeom prst="ellipse">
            <a:avLst/>
          </a:prstGeom>
          <a:solidFill>
            <a:srgbClr val="28B2C2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R 40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G 178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ln w="3175">
                  <a:noFill/>
                </a:ln>
                <a:solidFill>
                  <a:prstClr val="white"/>
                </a:solidFill>
              </a:rPr>
              <a:t>B 194</a:t>
            </a:r>
          </a:p>
        </p:txBody>
      </p:sp>
    </p:spTree>
    <p:extLst>
      <p:ext uri="{BB962C8B-B14F-4D97-AF65-F5344CB8AC3E}">
        <p14:creationId xmlns:p14="http://schemas.microsoft.com/office/powerpoint/2010/main" val="9405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5881087" y="4770646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응급 사고 서비스 알림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9161214" y="2412917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교통 관제소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41B3F-0635-761B-ADAD-B1E3B07DE3A5}"/>
              </a:ext>
            </a:extLst>
          </p:cNvPr>
          <p:cNvSpPr/>
          <p:nvPr/>
        </p:nvSpPr>
        <p:spPr>
          <a:xfrm>
            <a:off x="5963846" y="1964477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신호등 제어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2807802" y="3116744"/>
            <a:ext cx="230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교통 흐름 분석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310321" y="685359"/>
            <a:ext cx="2497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일단 깃에 있는 거 기반으로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만들었어요 만약에 없는 기능이나 수정 해야 하는 부분 있으면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입맛대로 수정하시면 대요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569" y="805650"/>
            <a:ext cx="2520000" cy="159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7" y="2855014"/>
            <a:ext cx="2520000" cy="14472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01" y="4622620"/>
            <a:ext cx="2520000" cy="16769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61" y="1332312"/>
            <a:ext cx="2520000" cy="1411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60" y="3429095"/>
            <a:ext cx="1600000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36" y="5133566"/>
            <a:ext cx="1800000" cy="11978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21" y="1572053"/>
            <a:ext cx="2570429" cy="15446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65" y="3824420"/>
            <a:ext cx="2601685" cy="17132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0" y="3036686"/>
            <a:ext cx="1756919" cy="12438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9194762" y="4284886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병원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9253367" y="6285198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경찰서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6B41B3F-0635-761B-ADAD-B1E3B07DE3A5}"/>
              </a:ext>
            </a:extLst>
          </p:cNvPr>
          <p:cNvSpPr/>
          <p:nvPr/>
        </p:nvSpPr>
        <p:spPr>
          <a:xfrm>
            <a:off x="5926967" y="3218804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교통 위반 및 위험 감지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5898570" y="6254363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사고 경찰 보고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 flipV="1">
            <a:off x="8394105" y="1680047"/>
            <a:ext cx="711464" cy="284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2807802" y="5590308"/>
            <a:ext cx="230218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사고 심각도 평가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72892" y="4264992"/>
            <a:ext cx="230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CCTV</a:t>
            </a:r>
            <a:endParaRPr lang="ko-KR" altLang="en-US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 flipV="1">
            <a:off x="7892428" y="3733183"/>
            <a:ext cx="1302334" cy="4642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 flipV="1">
            <a:off x="8017535" y="5525358"/>
            <a:ext cx="1066207" cy="232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 flipV="1">
            <a:off x="5272350" y="2037912"/>
            <a:ext cx="577711" cy="3064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>
            <a:off x="5304019" y="4800238"/>
            <a:ext cx="902873" cy="10733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 flipV="1">
            <a:off x="5312679" y="4239279"/>
            <a:ext cx="894213" cy="5440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 flipV="1">
            <a:off x="2030648" y="2448057"/>
            <a:ext cx="614786" cy="1175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>
            <a:off x="2028505" y="3613424"/>
            <a:ext cx="656031" cy="12043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5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310524" y="141842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D14C44-9391-50D4-0CB3-599FC886BFB5}"/>
              </a:ext>
            </a:extLst>
          </p:cNvPr>
          <p:cNvSpPr/>
          <p:nvPr/>
        </p:nvSpPr>
        <p:spPr>
          <a:xfrm>
            <a:off x="1679858" y="311539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49.7%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11E04-E37E-AE20-F660-4A022F58F26D}"/>
              </a:ext>
            </a:extLst>
          </p:cNvPr>
          <p:cNvSpPr/>
          <p:nvPr/>
        </p:nvSpPr>
        <p:spPr>
          <a:xfrm>
            <a:off x="1679858" y="3115393"/>
            <a:ext cx="1790700" cy="393700"/>
          </a:xfrm>
          <a:prstGeom prst="rect">
            <a:avLst/>
          </a:prstGeom>
          <a:gradFill>
            <a:gsLst>
              <a:gs pos="83000">
                <a:srgbClr val="28B2C2"/>
              </a:gs>
              <a:gs pos="83000">
                <a:srgbClr val="16D3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AE2443-4FB7-4FE8-4D06-E4852EAF06E5}"/>
              </a:ext>
            </a:extLst>
          </p:cNvPr>
          <p:cNvSpPr/>
          <p:nvPr/>
        </p:nvSpPr>
        <p:spPr>
          <a:xfrm>
            <a:off x="1679858" y="3653120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58.9%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248BC5-1BF3-5AB0-D33D-5215E6F8EE67}"/>
              </a:ext>
            </a:extLst>
          </p:cNvPr>
          <p:cNvSpPr/>
          <p:nvPr/>
        </p:nvSpPr>
        <p:spPr>
          <a:xfrm>
            <a:off x="1679858" y="3653120"/>
            <a:ext cx="2120900" cy="393700"/>
          </a:xfrm>
          <a:prstGeom prst="rect">
            <a:avLst/>
          </a:prstGeom>
          <a:gradFill>
            <a:gsLst>
              <a:gs pos="83000">
                <a:srgbClr val="28B2C2"/>
              </a:gs>
              <a:gs pos="83000">
                <a:srgbClr val="16D3B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000" b="1" dirty="0">
                <a:solidFill>
                  <a:prstClr val="white"/>
                </a:solidFill>
              </a:rPr>
              <a:t>CONTENT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BBE568-D970-9CF8-A9EB-C0D0B6D98981}"/>
              </a:ext>
            </a:extLst>
          </p:cNvPr>
          <p:cNvSpPr/>
          <p:nvPr/>
        </p:nvSpPr>
        <p:spPr>
          <a:xfrm>
            <a:off x="1603658" y="1777635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75D3DE-3572-2EAC-B73A-D4E359EBB5E3}"/>
              </a:ext>
            </a:extLst>
          </p:cNvPr>
          <p:cNvSpPr/>
          <p:nvPr/>
        </p:nvSpPr>
        <p:spPr>
          <a:xfrm>
            <a:off x="1603658" y="4360914"/>
            <a:ext cx="36762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30B0314D-8A18-7F02-0AAF-FE702F86D9DA}"/>
              </a:ext>
            </a:extLst>
          </p:cNvPr>
          <p:cNvSpPr/>
          <p:nvPr/>
        </p:nvSpPr>
        <p:spPr>
          <a:xfrm>
            <a:off x="1207919" y="2036303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2466F971-019F-F0F2-D882-B5E62462F4B8}"/>
              </a:ext>
            </a:extLst>
          </p:cNvPr>
          <p:cNvSpPr/>
          <p:nvPr/>
        </p:nvSpPr>
        <p:spPr>
          <a:xfrm>
            <a:off x="1207919" y="3815334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10FF5F-5E04-2520-16B4-E23FCC492711}"/>
              </a:ext>
            </a:extLst>
          </p:cNvPr>
          <p:cNvSpPr/>
          <p:nvPr/>
        </p:nvSpPr>
        <p:spPr>
          <a:xfrm>
            <a:off x="7786982" y="2708765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30%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8DDF2A-CEE7-4B0A-80C3-9D246B806644}"/>
              </a:ext>
            </a:extLst>
          </p:cNvPr>
          <p:cNvSpPr/>
          <p:nvPr/>
        </p:nvSpPr>
        <p:spPr>
          <a:xfrm>
            <a:off x="7760229" y="4675721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70%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07F66F-D760-47A4-FBBA-2C5A8F9DFCED}"/>
              </a:ext>
            </a:extLst>
          </p:cNvPr>
          <p:cNvSpPr/>
          <p:nvPr/>
        </p:nvSpPr>
        <p:spPr>
          <a:xfrm>
            <a:off x="7760228" y="4675721"/>
            <a:ext cx="2450571" cy="39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중요도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503D09-D9E8-72F5-BE36-26922389338A}"/>
              </a:ext>
            </a:extLst>
          </p:cNvPr>
          <p:cNvSpPr/>
          <p:nvPr/>
        </p:nvSpPr>
        <p:spPr>
          <a:xfrm>
            <a:off x="7769529" y="1152306"/>
            <a:ext cx="36762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클라이언트로부터 값을 받으면 알고리즘에 값을 넣어주는 코드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4075A4-64D2-26F0-CCB6-0BC5395D2D39}"/>
              </a:ext>
            </a:extLst>
          </p:cNvPr>
          <p:cNvSpPr/>
          <p:nvPr/>
        </p:nvSpPr>
        <p:spPr>
          <a:xfrm>
            <a:off x="7769529" y="5069421"/>
            <a:ext cx="367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각 상황에 따른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LED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제어 알고리즘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F4333228-F93C-8E08-0816-1E405F093EFF}"/>
              </a:ext>
            </a:extLst>
          </p:cNvPr>
          <p:cNvSpPr/>
          <p:nvPr/>
        </p:nvSpPr>
        <p:spPr>
          <a:xfrm>
            <a:off x="7295383" y="941994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왼쪽 대괄호 28">
            <a:extLst>
              <a:ext uri="{FF2B5EF4-FFF2-40B4-BE49-F238E27FC236}">
                <a16:creationId xmlns:a16="http://schemas.microsoft.com/office/drawing/2014/main" id="{5CE0956C-B1FF-6E0A-4F62-75F3EF5B8AE3}"/>
              </a:ext>
            </a:extLst>
          </p:cNvPr>
          <p:cNvSpPr/>
          <p:nvPr/>
        </p:nvSpPr>
        <p:spPr>
          <a:xfrm>
            <a:off x="7288290" y="4837935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DBAF340-2137-6401-2148-738FCBC0A13A}"/>
              </a:ext>
            </a:extLst>
          </p:cNvPr>
          <p:cNvSpPr/>
          <p:nvPr/>
        </p:nvSpPr>
        <p:spPr>
          <a:xfrm>
            <a:off x="6995715" y="5193487"/>
            <a:ext cx="585149" cy="5851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/>
                </a:solidFill>
              </a:rPr>
              <a:t>Check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7" y="705767"/>
            <a:ext cx="5855180" cy="5800541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6DBAF340-2137-6401-2148-738FCBC0A13A}"/>
              </a:ext>
            </a:extLst>
          </p:cNvPr>
          <p:cNvSpPr/>
          <p:nvPr/>
        </p:nvSpPr>
        <p:spPr>
          <a:xfrm>
            <a:off x="7004742" y="1331652"/>
            <a:ext cx="585149" cy="5851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/>
                </a:solidFill>
              </a:rPr>
              <a:t>Check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68C333-3748-0E88-3F3F-81A6EF59875E}"/>
              </a:ext>
            </a:extLst>
          </p:cNvPr>
          <p:cNvSpPr/>
          <p:nvPr/>
        </p:nvSpPr>
        <p:spPr>
          <a:xfrm>
            <a:off x="519293" y="3209120"/>
            <a:ext cx="5553261" cy="3297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68C333-3748-0E88-3F3F-81A6EF59875E}"/>
              </a:ext>
            </a:extLst>
          </p:cNvPr>
          <p:cNvSpPr/>
          <p:nvPr/>
        </p:nvSpPr>
        <p:spPr>
          <a:xfrm>
            <a:off x="508399" y="735650"/>
            <a:ext cx="5672808" cy="164071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>
            <a:off x="6130299" y="4876906"/>
            <a:ext cx="817667" cy="6091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>
            <a:off x="4849056" y="2762747"/>
            <a:ext cx="2125663" cy="74634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FD3D672-A336-FE04-C7AF-5EEE32D0092B}"/>
              </a:ext>
            </a:extLst>
          </p:cNvPr>
          <p:cNvCxnSpPr>
            <a:cxnSpLocks/>
          </p:cNvCxnSpPr>
          <p:nvPr/>
        </p:nvCxnSpPr>
        <p:spPr>
          <a:xfrm>
            <a:off x="6235605" y="1563575"/>
            <a:ext cx="757865" cy="972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8DDF2A-CEE7-4B0A-80C3-9D246B806644}"/>
              </a:ext>
            </a:extLst>
          </p:cNvPr>
          <p:cNvSpPr/>
          <p:nvPr/>
        </p:nvSpPr>
        <p:spPr>
          <a:xfrm>
            <a:off x="7760229" y="716073"/>
            <a:ext cx="3600000" cy="393700"/>
          </a:xfrm>
          <a:prstGeom prst="rect">
            <a:avLst/>
          </a:prstGeom>
          <a:solidFill>
            <a:srgbClr val="EF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40%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107F66F-D760-47A4-FBBA-2C5A8F9DFCED}"/>
              </a:ext>
            </a:extLst>
          </p:cNvPr>
          <p:cNvSpPr/>
          <p:nvPr/>
        </p:nvSpPr>
        <p:spPr>
          <a:xfrm>
            <a:off x="7786982" y="2727876"/>
            <a:ext cx="1192895" cy="393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중요도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D4075A4-64D2-26F0-CCB6-0BC5395D2D39}"/>
              </a:ext>
            </a:extLst>
          </p:cNvPr>
          <p:cNvSpPr/>
          <p:nvPr/>
        </p:nvSpPr>
        <p:spPr>
          <a:xfrm>
            <a:off x="7760229" y="3149481"/>
            <a:ext cx="36762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클라이언트로부터 값을 받지 않아도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알고리즘이 진행 할 수 있게 해주는 코드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5CE0956C-B1FF-6E0A-4F62-75F3EF5B8AE3}"/>
              </a:ext>
            </a:extLst>
          </p:cNvPr>
          <p:cNvSpPr/>
          <p:nvPr/>
        </p:nvSpPr>
        <p:spPr>
          <a:xfrm>
            <a:off x="7315043" y="2890090"/>
            <a:ext cx="244825" cy="1264337"/>
          </a:xfrm>
          <a:prstGeom prst="leftBracket">
            <a:avLst>
              <a:gd name="adj" fmla="val 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DBAF340-2137-6401-2148-738FCBC0A13A}"/>
              </a:ext>
            </a:extLst>
          </p:cNvPr>
          <p:cNvSpPr/>
          <p:nvPr/>
        </p:nvSpPr>
        <p:spPr>
          <a:xfrm>
            <a:off x="7022468" y="3245642"/>
            <a:ext cx="585149" cy="5851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tx1"/>
                </a:solidFill>
              </a:rPr>
              <a:t>Check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9CE5F7-71C2-7C3C-2B2C-2D5047BE481E}"/>
              </a:ext>
            </a:extLst>
          </p:cNvPr>
          <p:cNvSpPr/>
          <p:nvPr/>
        </p:nvSpPr>
        <p:spPr>
          <a:xfrm>
            <a:off x="7769529" y="738962"/>
            <a:ext cx="1679271" cy="39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/>
                </a:solidFill>
              </a:rPr>
              <a:t>중요도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B68C333-3748-0E88-3F3F-81A6EF59875E}"/>
              </a:ext>
            </a:extLst>
          </p:cNvPr>
          <p:cNvSpPr/>
          <p:nvPr/>
        </p:nvSpPr>
        <p:spPr>
          <a:xfrm>
            <a:off x="519293" y="2424013"/>
            <a:ext cx="4263721" cy="73745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40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6" cy="504126"/>
              <a:chOff x="1325674" y="263524"/>
              <a:chExt cx="8800720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3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원호 61">
            <a:extLst>
              <a:ext uri="{FF2B5EF4-FFF2-40B4-BE49-F238E27FC236}">
                <a16:creationId xmlns:a16="http://schemas.microsoft.com/office/drawing/2014/main" id="{F20B1AC0-DA43-3D34-796A-352E31EA71EC}"/>
              </a:ext>
            </a:extLst>
          </p:cNvPr>
          <p:cNvSpPr/>
          <p:nvPr/>
        </p:nvSpPr>
        <p:spPr>
          <a:xfrm>
            <a:off x="8475806" y="1388570"/>
            <a:ext cx="2140094" cy="2140093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28B2C2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E901AE0B-1BEE-C05E-5EA5-BA39156D50A4}"/>
              </a:ext>
            </a:extLst>
          </p:cNvPr>
          <p:cNvSpPr/>
          <p:nvPr/>
        </p:nvSpPr>
        <p:spPr>
          <a:xfrm>
            <a:off x="8534288" y="1447052"/>
            <a:ext cx="2023129" cy="2023129"/>
          </a:xfrm>
          <a:prstGeom prst="arc">
            <a:avLst>
              <a:gd name="adj1" fmla="val 16200000"/>
              <a:gd name="adj2" fmla="val 5422716"/>
            </a:avLst>
          </a:prstGeom>
          <a:solidFill>
            <a:srgbClr val="EFF3FE"/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2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C064B4-4253-0987-E35C-2FBC23679EA7}"/>
              </a:ext>
            </a:extLst>
          </p:cNvPr>
          <p:cNvSpPr txBox="1"/>
          <p:nvPr/>
        </p:nvSpPr>
        <p:spPr>
          <a:xfrm>
            <a:off x="7768677" y="1452598"/>
            <a:ext cx="1553905" cy="7694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 A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A7146D-0E48-4B86-C1B6-F2BBBF16D562}"/>
              </a:ext>
            </a:extLst>
          </p:cNvPr>
          <p:cNvSpPr/>
          <p:nvPr/>
        </p:nvSpPr>
        <p:spPr>
          <a:xfrm>
            <a:off x="8205071" y="4453387"/>
            <a:ext cx="268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시연연상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72" name="모서리가 둥근 직사각형 67">
            <a:extLst>
              <a:ext uri="{FF2B5EF4-FFF2-40B4-BE49-F238E27FC236}">
                <a16:creationId xmlns:a16="http://schemas.microsoft.com/office/drawing/2014/main" id="{5EE5A931-FC79-95CD-F060-0335CBC7B8AB}"/>
              </a:ext>
            </a:extLst>
          </p:cNvPr>
          <p:cNvSpPr/>
          <p:nvPr/>
        </p:nvSpPr>
        <p:spPr>
          <a:xfrm>
            <a:off x="9455445" y="4025191"/>
            <a:ext cx="227625" cy="227625"/>
          </a:xfrm>
          <a:prstGeom prst="roundRect">
            <a:avLst>
              <a:gd name="adj" fmla="val 17138"/>
            </a:avLst>
          </a:prstGeom>
          <a:solidFill>
            <a:schemeClr val="bg1"/>
          </a:solidFill>
          <a:ln w="19050">
            <a:solidFill>
              <a:srgbClr val="28B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자유형 69">
            <a:extLst>
              <a:ext uri="{FF2B5EF4-FFF2-40B4-BE49-F238E27FC236}">
                <a16:creationId xmlns:a16="http://schemas.microsoft.com/office/drawing/2014/main" id="{B3314EEC-EB0F-00AD-446E-4822DDD21CDB}"/>
              </a:ext>
            </a:extLst>
          </p:cNvPr>
          <p:cNvSpPr/>
          <p:nvPr/>
        </p:nvSpPr>
        <p:spPr>
          <a:xfrm>
            <a:off x="9455445" y="3898191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rgbClr val="28B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신호등 제어 알고리즘 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020" y="1531828"/>
            <a:ext cx="7527256" cy="42340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A7146D-0E48-4B86-C1B6-F2BBBF16D562}"/>
              </a:ext>
            </a:extLst>
          </p:cNvPr>
          <p:cNvSpPr/>
          <p:nvPr/>
        </p:nvSpPr>
        <p:spPr>
          <a:xfrm>
            <a:off x="276225" y="901260"/>
            <a:ext cx="268156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이건 빼도 상관없어요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EE4DE6B3-F03F-D8ED-A9AB-F8911501B5B2}"/>
              </a:ext>
            </a:extLst>
          </p:cNvPr>
          <p:cNvSpPr/>
          <p:nvPr/>
        </p:nvSpPr>
        <p:spPr>
          <a:xfrm>
            <a:off x="1823532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1910692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자유형 88">
            <a:extLst>
              <a:ext uri="{FF2B5EF4-FFF2-40B4-BE49-F238E27FC236}">
                <a16:creationId xmlns:a16="http://schemas.microsoft.com/office/drawing/2014/main" id="{910B973D-81BA-2DA3-0157-C56FB11FE1C6}"/>
              </a:ext>
            </a:extLst>
          </p:cNvPr>
          <p:cNvSpPr/>
          <p:nvPr/>
        </p:nvSpPr>
        <p:spPr>
          <a:xfrm rot="19800000">
            <a:off x="1561559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295828-9528-CF1B-95CB-67187112BBA4}"/>
              </a:ext>
            </a:extLst>
          </p:cNvPr>
          <p:cNvSpPr/>
          <p:nvPr/>
        </p:nvSpPr>
        <p:spPr>
          <a:xfrm>
            <a:off x="5049311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5136471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7" name="자유형 93">
            <a:extLst>
              <a:ext uri="{FF2B5EF4-FFF2-40B4-BE49-F238E27FC236}">
                <a16:creationId xmlns:a16="http://schemas.microsoft.com/office/drawing/2014/main" id="{0F65B151-5D5A-8CEB-4C3F-136488C9A228}"/>
              </a:ext>
            </a:extLst>
          </p:cNvPr>
          <p:cNvSpPr/>
          <p:nvPr/>
        </p:nvSpPr>
        <p:spPr>
          <a:xfrm rot="19800000">
            <a:off x="4787338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BFDC964-505F-B4A5-24A3-C83AD58E5F0B}"/>
              </a:ext>
            </a:extLst>
          </p:cNvPr>
          <p:cNvSpPr/>
          <p:nvPr/>
        </p:nvSpPr>
        <p:spPr>
          <a:xfrm>
            <a:off x="8275090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41B3F-0635-761B-ADAD-B1E3B07DE3A5}"/>
              </a:ext>
            </a:extLst>
          </p:cNvPr>
          <p:cNvSpPr/>
          <p:nvPr/>
        </p:nvSpPr>
        <p:spPr>
          <a:xfrm>
            <a:off x="8362250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0" name="자유형 96">
            <a:extLst>
              <a:ext uri="{FF2B5EF4-FFF2-40B4-BE49-F238E27FC236}">
                <a16:creationId xmlns:a16="http://schemas.microsoft.com/office/drawing/2014/main" id="{A137E65C-3452-B7F2-23A0-592119C216C2}"/>
              </a:ext>
            </a:extLst>
          </p:cNvPr>
          <p:cNvSpPr/>
          <p:nvPr/>
        </p:nvSpPr>
        <p:spPr>
          <a:xfrm rot="19800000">
            <a:off x="8013117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61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i="1" kern="0" dirty="0">
                    <a:ln w="9525"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PPT PRESENTATION </a:t>
                </a:r>
                <a:r>
                  <a:rPr lang="en-US" altLang="ko-KR" sz="7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Enjoy your stylish business and campus life with BIZCAM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EE4DE6B3-F03F-D8ED-A9AB-F8911501B5B2}"/>
              </a:ext>
            </a:extLst>
          </p:cNvPr>
          <p:cNvSpPr/>
          <p:nvPr/>
        </p:nvSpPr>
        <p:spPr>
          <a:xfrm>
            <a:off x="1823532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245A4B-B5B3-FC8A-8EDB-B7ADE9ED0E8C}"/>
              </a:ext>
            </a:extLst>
          </p:cNvPr>
          <p:cNvSpPr/>
          <p:nvPr/>
        </p:nvSpPr>
        <p:spPr>
          <a:xfrm>
            <a:off x="1910692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4" name="자유형 88">
            <a:extLst>
              <a:ext uri="{FF2B5EF4-FFF2-40B4-BE49-F238E27FC236}">
                <a16:creationId xmlns:a16="http://schemas.microsoft.com/office/drawing/2014/main" id="{910B973D-81BA-2DA3-0157-C56FB11FE1C6}"/>
              </a:ext>
            </a:extLst>
          </p:cNvPr>
          <p:cNvSpPr/>
          <p:nvPr/>
        </p:nvSpPr>
        <p:spPr>
          <a:xfrm rot="19800000">
            <a:off x="1561559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295828-9528-CF1B-95CB-67187112BBA4}"/>
              </a:ext>
            </a:extLst>
          </p:cNvPr>
          <p:cNvSpPr/>
          <p:nvPr/>
        </p:nvSpPr>
        <p:spPr>
          <a:xfrm>
            <a:off x="5049311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EFC4022-E9EA-1F7E-9E58-E680F7F61A1F}"/>
              </a:ext>
            </a:extLst>
          </p:cNvPr>
          <p:cNvSpPr/>
          <p:nvPr/>
        </p:nvSpPr>
        <p:spPr>
          <a:xfrm>
            <a:off x="5136471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7" name="자유형 93">
            <a:extLst>
              <a:ext uri="{FF2B5EF4-FFF2-40B4-BE49-F238E27FC236}">
                <a16:creationId xmlns:a16="http://schemas.microsoft.com/office/drawing/2014/main" id="{0F65B151-5D5A-8CEB-4C3F-136488C9A228}"/>
              </a:ext>
            </a:extLst>
          </p:cNvPr>
          <p:cNvSpPr/>
          <p:nvPr/>
        </p:nvSpPr>
        <p:spPr>
          <a:xfrm rot="19800000">
            <a:off x="4787338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BFDC964-505F-B4A5-24A3-C83AD58E5F0B}"/>
              </a:ext>
            </a:extLst>
          </p:cNvPr>
          <p:cNvSpPr/>
          <p:nvPr/>
        </p:nvSpPr>
        <p:spPr>
          <a:xfrm>
            <a:off x="8275090" y="2024561"/>
            <a:ext cx="2476500" cy="24765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41B3F-0635-761B-ADAD-B1E3B07DE3A5}"/>
              </a:ext>
            </a:extLst>
          </p:cNvPr>
          <p:cNvSpPr/>
          <p:nvPr/>
        </p:nvSpPr>
        <p:spPr>
          <a:xfrm>
            <a:off x="8362250" y="4772732"/>
            <a:ext cx="23021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0" name="자유형 96">
            <a:extLst>
              <a:ext uri="{FF2B5EF4-FFF2-40B4-BE49-F238E27FC236}">
                <a16:creationId xmlns:a16="http://schemas.microsoft.com/office/drawing/2014/main" id="{A137E65C-3452-B7F2-23A0-592119C216C2}"/>
              </a:ext>
            </a:extLst>
          </p:cNvPr>
          <p:cNvSpPr/>
          <p:nvPr/>
        </p:nvSpPr>
        <p:spPr>
          <a:xfrm rot="19800000">
            <a:off x="8013117" y="2151326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gradFill>
            <a:gsLst>
              <a:gs pos="0">
                <a:srgbClr val="28B2C2"/>
              </a:gs>
              <a:gs pos="100000">
                <a:srgbClr val="16D3B3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73936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를 이용한 신호등제어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(IDE,C)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02E7A91-09F9-7193-7DCA-70821F615C0C}"/>
              </a:ext>
            </a:extLst>
          </p:cNvPr>
          <p:cNvSpPr txBox="1"/>
          <p:nvPr/>
        </p:nvSpPr>
        <p:spPr>
          <a:xfrm>
            <a:off x="1366646" y="4979809"/>
            <a:ext cx="9041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HAL_GPIO_WritePin</a:t>
            </a:r>
            <a:r>
              <a:rPr lang="en-US" altLang="ko-KR" dirty="0"/>
              <a:t>(GPIOB, GPIO_PIN_12|GPIO_PIN_15|GPIO_PIN_5, GPIO_PIN_RESET);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HAL_GPIO_WritePin</a:t>
            </a:r>
            <a:r>
              <a:rPr lang="en-US" altLang="ko-KR" dirty="0"/>
              <a:t>(GPIOC, GPIO_PIN_6|GPIO_PIN_7, GPIO_PIN_RESET);</a:t>
            </a:r>
          </a:p>
          <a:p>
            <a:r>
              <a:rPr lang="en-US" altLang="ko-KR" dirty="0"/>
              <a:t>void </a:t>
            </a:r>
            <a:r>
              <a:rPr lang="en-US" altLang="ko-KR" dirty="0">
                <a:solidFill>
                  <a:srgbClr val="FF0000"/>
                </a:solidFill>
              </a:rPr>
              <a:t>StartTask02</a:t>
            </a:r>
            <a:r>
              <a:rPr lang="en-US" altLang="ko-KR" dirty="0"/>
              <a:t>(void const * argument){  for(;;){  app();  </a:t>
            </a:r>
            <a:r>
              <a:rPr lang="en-US" altLang="ko-KR" dirty="0" err="1"/>
              <a:t>osDelay</a:t>
            </a:r>
            <a:r>
              <a:rPr lang="en-US" altLang="ko-KR" dirty="0"/>
              <a:t>(1);  }  }</a:t>
            </a:r>
          </a:p>
          <a:p>
            <a:r>
              <a:rPr lang="en-US" altLang="ko-KR" dirty="0"/>
              <a:t>void </a:t>
            </a:r>
            <a:r>
              <a:rPr lang="en-US" altLang="ko-KR" dirty="0">
                <a:solidFill>
                  <a:srgbClr val="FF0000"/>
                </a:solidFill>
              </a:rPr>
              <a:t>StartTask03</a:t>
            </a:r>
            <a:r>
              <a:rPr lang="en-US" altLang="ko-KR" dirty="0"/>
              <a:t>(void const * argument){  for(;;){  control();  </a:t>
            </a:r>
            <a:r>
              <a:rPr lang="en-US" altLang="ko-KR" dirty="0" err="1"/>
              <a:t>osDelay</a:t>
            </a:r>
            <a:r>
              <a:rPr lang="en-US" altLang="ko-KR" dirty="0"/>
              <a:t>(10);  }  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E410A2-0EAF-E123-E17B-AE62B159E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8" t="2267" r="11175" b="2640"/>
          <a:stretch/>
        </p:blipFill>
        <p:spPr>
          <a:xfrm>
            <a:off x="818077" y="1092200"/>
            <a:ext cx="3748107" cy="36385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02D28A-96BB-BF84-9FB5-30F4FFF54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26" y="1341847"/>
            <a:ext cx="6391275" cy="30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7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를 이용한 신호등제어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(IDE,C)</a:t>
                </a:r>
                <a:endParaRPr lang="ko-KR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BF7D43-0D5D-A78B-1072-614E92C20875}"/>
              </a:ext>
            </a:extLst>
          </p:cNvPr>
          <p:cNvSpPr txBox="1"/>
          <p:nvPr/>
        </p:nvSpPr>
        <p:spPr>
          <a:xfrm>
            <a:off x="688975" y="1293075"/>
            <a:ext cx="50006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app(void)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if(t==0)</a:t>
            </a:r>
          </a:p>
          <a:p>
            <a:r>
              <a:rPr lang="en-US" altLang="ko-KR" dirty="0"/>
              <a:t>   {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app_init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t=1;</a:t>
            </a:r>
          </a:p>
          <a:p>
            <a:r>
              <a:rPr lang="en-US" altLang="ko-KR" dirty="0"/>
              <a:t>   }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lwip_read</a:t>
            </a:r>
            <a:r>
              <a:rPr lang="en-US" altLang="ko-KR" dirty="0"/>
              <a:t>(sock, message, 2);</a:t>
            </a:r>
          </a:p>
          <a:p>
            <a:r>
              <a:rPr lang="en-US" altLang="ko-KR" dirty="0"/>
              <a:t>   x=</a:t>
            </a:r>
            <a:r>
              <a:rPr lang="en-US" altLang="ko-KR" dirty="0" err="1"/>
              <a:t>atoi</a:t>
            </a:r>
            <a:r>
              <a:rPr lang="en-US" altLang="ko-KR" dirty="0"/>
              <a:t>(message);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HAL_GPIO_WritePin</a:t>
            </a:r>
            <a:r>
              <a:rPr lang="en-US" altLang="ko-KR" dirty="0"/>
              <a:t>(GPIOB, GPIO_PIN_12, GPIO_PIN_SET);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osDelay</a:t>
            </a:r>
            <a:r>
              <a:rPr lang="en-US" altLang="ko-KR" dirty="0"/>
              <a:t>(1000);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HAL_GPIO_WritePin</a:t>
            </a:r>
            <a:r>
              <a:rPr lang="en-US" altLang="ko-KR" dirty="0"/>
              <a:t>(GPIOB, GPIO_PIN_12, GPIO_PIN_RESET);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329E0-8030-2B91-E256-DEA356459B6F}"/>
              </a:ext>
            </a:extLst>
          </p:cNvPr>
          <p:cNvSpPr txBox="1"/>
          <p:nvPr/>
        </p:nvSpPr>
        <p:spPr>
          <a:xfrm>
            <a:off x="5895974" y="1293075"/>
            <a:ext cx="56992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void </a:t>
            </a:r>
            <a:r>
              <a:rPr lang="en-US" altLang="ko-KR" dirty="0" err="1"/>
              <a:t>app_init</a:t>
            </a:r>
            <a:r>
              <a:rPr lang="en-US" altLang="ko-KR" dirty="0"/>
              <a:t>(void)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sock = </a:t>
            </a:r>
            <a:r>
              <a:rPr lang="en-US" altLang="ko-KR" dirty="0" err="1"/>
              <a:t>lwip_socket</a:t>
            </a:r>
            <a:r>
              <a:rPr lang="en-US" altLang="ko-KR" dirty="0"/>
              <a:t>(AF_INET, SOCK_STREAM, 0);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memset</a:t>
            </a:r>
            <a:r>
              <a:rPr lang="en-US" altLang="ko-KR" dirty="0"/>
              <a:t>(&amp;</a:t>
            </a:r>
            <a:r>
              <a:rPr lang="en-US" altLang="ko-KR" dirty="0" err="1"/>
              <a:t>server_addr</a:t>
            </a:r>
            <a:r>
              <a:rPr lang="en-US" altLang="ko-KR" dirty="0"/>
              <a:t>, 0,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en-US" altLang="ko-KR" dirty="0" err="1"/>
              <a:t>server_addr</a:t>
            </a:r>
            <a:r>
              <a:rPr lang="en-US" altLang="ko-KR" dirty="0"/>
              <a:t>));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server_addr.sin_family</a:t>
            </a:r>
            <a:r>
              <a:rPr lang="en-US" altLang="ko-KR" dirty="0"/>
              <a:t> = AF_INET;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server_addr.sin_port</a:t>
            </a:r>
            <a:r>
              <a:rPr lang="en-US" altLang="ko-KR" dirty="0"/>
              <a:t> = </a:t>
            </a:r>
            <a:r>
              <a:rPr lang="en-US" altLang="ko-KR" dirty="0" err="1"/>
              <a:t>htons</a:t>
            </a:r>
            <a:r>
              <a:rPr lang="en-US" altLang="ko-KR" dirty="0"/>
              <a:t>(5001);</a:t>
            </a:r>
          </a:p>
          <a:p>
            <a:r>
              <a:rPr lang="en-US" altLang="ko-KR" dirty="0"/>
              <a:t>   </a:t>
            </a:r>
            <a:r>
              <a:rPr lang="en-US" altLang="ko-KR" dirty="0" err="1"/>
              <a:t>server_addr.sin_addr.s_addr</a:t>
            </a:r>
            <a:r>
              <a:rPr lang="en-US" altLang="ko-KR" dirty="0"/>
              <a:t> = </a:t>
            </a:r>
            <a:r>
              <a:rPr lang="en-US" altLang="ko-KR" dirty="0" err="1"/>
              <a:t>inet_addr</a:t>
            </a:r>
            <a:r>
              <a:rPr lang="en-US" altLang="ko-KR" dirty="0"/>
              <a:t>("10.10.141.24");</a:t>
            </a:r>
          </a:p>
          <a:p>
            <a:r>
              <a:rPr lang="en-US" altLang="ko-KR" dirty="0"/>
              <a:t>   while(</a:t>
            </a:r>
            <a:r>
              <a:rPr lang="en-US" altLang="ko-KR" dirty="0" err="1"/>
              <a:t>lwip_connect</a:t>
            </a:r>
            <a:r>
              <a:rPr lang="en-US" altLang="ko-KR" dirty="0"/>
              <a:t>(sock, (struct </a:t>
            </a:r>
            <a:r>
              <a:rPr lang="en-US" altLang="ko-KR" dirty="0" err="1"/>
              <a:t>sockaddr</a:t>
            </a:r>
            <a:r>
              <a:rPr lang="en-US" altLang="ko-KR" dirty="0"/>
              <a:t>*)&amp;</a:t>
            </a:r>
            <a:r>
              <a:rPr lang="en-US" altLang="ko-KR" dirty="0" err="1"/>
              <a:t>server_addr</a:t>
            </a:r>
            <a:r>
              <a:rPr lang="en-US" altLang="ko-KR" dirty="0"/>
              <a:t>,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en-US" altLang="ko-KR" dirty="0" err="1"/>
              <a:t>server_addr</a:t>
            </a:r>
            <a:r>
              <a:rPr lang="en-US" altLang="ko-KR" dirty="0"/>
              <a:t>))&lt;0)</a:t>
            </a:r>
          </a:p>
          <a:p>
            <a:r>
              <a:rPr lang="en-US" altLang="ko-KR" dirty="0"/>
              <a:t>   {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osDelay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41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D3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471FE8-50F9-DD29-6382-B9993983BD2C}"/>
              </a:ext>
            </a:extLst>
          </p:cNvPr>
          <p:cNvGrpSpPr/>
          <p:nvPr/>
        </p:nvGrpSpPr>
        <p:grpSpPr>
          <a:xfrm>
            <a:off x="276225" y="173736"/>
            <a:ext cx="11639550" cy="6446140"/>
            <a:chOff x="276225" y="173736"/>
            <a:chExt cx="11639550" cy="6446140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235E556F-700D-0BAB-2E72-D02143BBB46F}"/>
                </a:ext>
              </a:extLst>
            </p:cNvPr>
            <p:cNvSpPr/>
            <p:nvPr/>
          </p:nvSpPr>
          <p:spPr>
            <a:xfrm>
              <a:off x="276225" y="263524"/>
              <a:ext cx="11639550" cy="6356352"/>
            </a:xfrm>
            <a:prstGeom prst="round2SameRect">
              <a:avLst>
                <a:gd name="adj1" fmla="val 4932"/>
                <a:gd name="adj2" fmla="val 4211"/>
              </a:avLst>
            </a:prstGeom>
            <a:solidFill>
              <a:srgbClr val="28B2C2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26BA66BF-7A19-9E72-6CD7-7CF458793A8C}"/>
                </a:ext>
              </a:extLst>
            </p:cNvPr>
            <p:cNvSpPr/>
            <p:nvPr/>
          </p:nvSpPr>
          <p:spPr>
            <a:xfrm>
              <a:off x="276225" y="677862"/>
              <a:ext cx="11639550" cy="5942014"/>
            </a:xfrm>
            <a:prstGeom prst="round2SameRect">
              <a:avLst>
                <a:gd name="adj1" fmla="val 0"/>
                <a:gd name="adj2" fmla="val 36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9C181EE-00C3-A88C-2213-CE35054E78F2}"/>
                </a:ext>
              </a:extLst>
            </p:cNvPr>
            <p:cNvGrpSpPr/>
            <p:nvPr/>
          </p:nvGrpSpPr>
          <p:grpSpPr>
            <a:xfrm>
              <a:off x="1207919" y="173736"/>
              <a:ext cx="10707855" cy="504126"/>
              <a:chOff x="1325674" y="263524"/>
              <a:chExt cx="8800719" cy="41433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7B619FB-E787-B802-3BD4-6F55CFF7EA9A}"/>
                  </a:ext>
                </a:extLst>
              </p:cNvPr>
              <p:cNvSpPr/>
              <p:nvPr/>
            </p:nvSpPr>
            <p:spPr>
              <a:xfrm flipV="1">
                <a:off x="1325674" y="473077"/>
                <a:ext cx="423864" cy="204785"/>
              </a:xfrm>
              <a:custGeom>
                <a:avLst/>
                <a:gdLst>
                  <a:gd name="connsiteX0" fmla="*/ 0 w 423864"/>
                  <a:gd name="connsiteY0" fmla="*/ 0 h 204785"/>
                  <a:gd name="connsiteX1" fmla="*/ 238125 w 423864"/>
                  <a:gd name="connsiteY1" fmla="*/ 0 h 204785"/>
                  <a:gd name="connsiteX2" fmla="*/ 423864 w 423864"/>
                  <a:gd name="connsiteY2" fmla="*/ 185739 h 204785"/>
                  <a:gd name="connsiteX3" fmla="*/ 423864 w 423864"/>
                  <a:gd name="connsiteY3" fmla="*/ 204785 h 204785"/>
                  <a:gd name="connsiteX4" fmla="*/ 185739 w 423864"/>
                  <a:gd name="connsiteY4" fmla="*/ 204785 h 204785"/>
                  <a:gd name="connsiteX5" fmla="*/ 185739 w 423864"/>
                  <a:gd name="connsiteY5" fmla="*/ 185739 h 204785"/>
                  <a:gd name="connsiteX6" fmla="*/ 0 w 423864"/>
                  <a:gd name="connsiteY6" fmla="*/ 0 h 204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864" h="204785">
                    <a:moveTo>
                      <a:pt x="0" y="0"/>
                    </a:moveTo>
                    <a:lnTo>
                      <a:pt x="238125" y="0"/>
                    </a:lnTo>
                    <a:cubicBezTo>
                      <a:pt x="340706" y="0"/>
                      <a:pt x="423864" y="83158"/>
                      <a:pt x="423864" y="185739"/>
                    </a:cubicBezTo>
                    <a:lnTo>
                      <a:pt x="423864" y="204785"/>
                    </a:lnTo>
                    <a:lnTo>
                      <a:pt x="185739" y="204785"/>
                    </a:lnTo>
                    <a:lnTo>
                      <a:pt x="185739" y="185739"/>
                    </a:lnTo>
                    <a:cubicBezTo>
                      <a:pt x="185739" y="83158"/>
                      <a:pt x="102581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B7B08B0B-5E2D-E144-C52E-E38E3A0660B1}"/>
                  </a:ext>
                </a:extLst>
              </p:cNvPr>
              <p:cNvSpPr/>
              <p:nvPr/>
            </p:nvSpPr>
            <p:spPr>
              <a:xfrm>
                <a:off x="1511411" y="263524"/>
                <a:ext cx="8614982" cy="414338"/>
              </a:xfrm>
              <a:prstGeom prst="round2SameRect">
                <a:avLst>
                  <a:gd name="adj1" fmla="val 4482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2075" lvl="2">
                  <a:defRPr/>
                </a:pP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Stm32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을 </a:t>
                </a:r>
                <a:r>
                  <a:rPr lang="en-US" altLang="ko-KR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Assembly</a:t>
                </a:r>
                <a:r>
                  <a:rPr lang="ko-KR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어로 도전한 이유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ECCADD-9553-A900-1210-EE20C64B4A6E}"/>
                </a:ext>
              </a:extLst>
            </p:cNvPr>
            <p:cNvSpPr txBox="1"/>
            <p:nvPr/>
          </p:nvSpPr>
          <p:spPr>
            <a:xfrm>
              <a:off x="420990" y="349142"/>
              <a:ext cx="9456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050" i="1" kern="0" dirty="0">
                  <a:ln w="9525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668E9-EB2A-2773-F1BB-CE79CFDC2B78}"/>
                </a:ext>
              </a:extLst>
            </p:cNvPr>
            <p:cNvSpPr/>
            <p:nvPr/>
          </p:nvSpPr>
          <p:spPr>
            <a:xfrm>
              <a:off x="9753601" y="342642"/>
              <a:ext cx="1536992" cy="3937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1000" dirty="0">
                  <a:solidFill>
                    <a:prstClr val="white">
                      <a:lumMod val="65000"/>
                    </a:prstClr>
                  </a:solidFill>
                </a:rPr>
                <a:t>CONTENT</a:t>
              </a:r>
              <a:endParaRPr lang="ko-KR" altLang="en-US" sz="12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3B1B4F7-8B81-96BD-9550-2D0F93F505E0}"/>
                </a:ext>
              </a:extLst>
            </p:cNvPr>
            <p:cNvSpPr/>
            <p:nvPr/>
          </p:nvSpPr>
          <p:spPr>
            <a:xfrm>
              <a:off x="11357852" y="342642"/>
              <a:ext cx="392400" cy="3937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13ADFD-5900-AB6E-B2B3-BD2F6CBC36D7}"/>
                </a:ext>
              </a:extLst>
            </p:cNvPr>
            <p:cNvGrpSpPr/>
            <p:nvPr/>
          </p:nvGrpSpPr>
          <p:grpSpPr>
            <a:xfrm>
              <a:off x="11463394" y="428700"/>
              <a:ext cx="187007" cy="221257"/>
              <a:chOff x="7903029" y="1102744"/>
              <a:chExt cx="178934" cy="211706"/>
            </a:xfrm>
          </p:grpSpPr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30C8AFF8-F319-9872-84E2-441C77483F03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7661534"/>
                  <a:gd name="adj2" fmla="val 3290856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BC6FA750-EBE7-2D49-795E-3A4E41196B56}"/>
                  </a:ext>
                </a:extLst>
              </p:cNvPr>
              <p:cNvSpPr/>
              <p:nvPr/>
            </p:nvSpPr>
            <p:spPr>
              <a:xfrm>
                <a:off x="7903029" y="1102744"/>
                <a:ext cx="159658" cy="159658"/>
              </a:xfrm>
              <a:prstGeom prst="arc">
                <a:avLst>
                  <a:gd name="adj1" fmla="val 5171035"/>
                  <a:gd name="adj2" fmla="val 6163513"/>
                </a:avLst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5509B5A-00CB-16D0-9CAC-7AE4CA6AA4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9127" y="1250723"/>
                <a:ext cx="52836" cy="63727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460A562-E185-9F97-F7B2-37F3C9A8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17" y="1194610"/>
            <a:ext cx="5491031" cy="4985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9C0A07-6125-3A0C-1874-43D4E7D3BB7D}"/>
              </a:ext>
            </a:extLst>
          </p:cNvPr>
          <p:cNvSpPr txBox="1"/>
          <p:nvPr/>
        </p:nvSpPr>
        <p:spPr>
          <a:xfrm>
            <a:off x="6854677" y="2771706"/>
            <a:ext cx="489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Ubuntu 22.04</a:t>
            </a:r>
            <a:r>
              <a:rPr lang="ko-KR" altLang="en-US" dirty="0"/>
              <a:t>에서 </a:t>
            </a:r>
            <a:r>
              <a:rPr lang="en-US" altLang="ko-KR" dirty="0"/>
              <a:t>ide</a:t>
            </a:r>
            <a:r>
              <a:rPr lang="ko-KR" altLang="en-US" dirty="0"/>
              <a:t>가 가동되지 않는 상황이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헤더 파일도 받지 못한 상황을 가정했을 때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동작하는 방법을 알고자 </a:t>
            </a:r>
            <a:r>
              <a:rPr lang="en-US" altLang="ko-KR" dirty="0"/>
              <a:t>assembly</a:t>
            </a:r>
            <a:r>
              <a:rPr lang="ko-KR" altLang="en-US" dirty="0"/>
              <a:t>어를 시도함</a:t>
            </a:r>
          </a:p>
        </p:txBody>
      </p:sp>
    </p:spTree>
    <p:extLst>
      <p:ext uri="{BB962C8B-B14F-4D97-AF65-F5344CB8AC3E}">
        <p14:creationId xmlns:p14="http://schemas.microsoft.com/office/powerpoint/2010/main" val="42547096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1570</Words>
  <Application>Microsoft Office PowerPoint</Application>
  <PresentationFormat>와이드스크린</PresentationFormat>
  <Paragraphs>289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-apple-system</vt:lpstr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iot22</cp:lastModifiedBy>
  <cp:revision>34</cp:revision>
  <dcterms:created xsi:type="dcterms:W3CDTF">2023-07-23T08:14:44Z</dcterms:created>
  <dcterms:modified xsi:type="dcterms:W3CDTF">2023-11-26T16:35:19Z</dcterms:modified>
</cp:coreProperties>
</file>